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5" r:id="rId12"/>
    <p:sldId id="266" r:id="rId13"/>
    <p:sldId id="268" r:id="rId14"/>
    <p:sldId id="269" r:id="rId15"/>
    <p:sldId id="271" r:id="rId16"/>
    <p:sldId id="272" r:id="rId17"/>
    <p:sldId id="273" r:id="rId18"/>
    <p:sldId id="274" r:id="rId19"/>
    <p:sldId id="275" r:id="rId20"/>
  </p:sldIdLst>
  <p:sldSz cx="14630400" cy="8229600"/>
  <p:notesSz cx="8229600" cy="14630400"/>
  <p:embeddedFontLst>
    <p:embeddedFont>
      <p:font typeface="Prata" panose="00000500000000000000" pitchFamily="34" charset="0"/>
      <p:regular r:id="rId24"/>
    </p:embeddedFont>
    <p:embeddedFont>
      <p:font typeface="Prata" panose="00000500000000000000" pitchFamily="34" charset="-122"/>
      <p:regular r:id="rId25"/>
    </p:embeddedFont>
    <p:embeddedFont>
      <p:font typeface="Prata" panose="00000500000000000000" pitchFamily="34" charset="-120"/>
      <p:regular r:id="rId26"/>
    </p:embeddedFont>
    <p:embeddedFont>
      <p:font typeface="Raleway" pitchFamily="34" charset="0"/>
      <p:bold r:id="rId27"/>
    </p:embeddedFont>
    <p:embeddedFont>
      <p:font typeface="Raleway" pitchFamily="34" charset="-122"/>
      <p:bold r:id="rId28"/>
    </p:embeddedFont>
    <p:embeddedFont>
      <p:font typeface="Raleway" pitchFamily="34" charset="-120"/>
      <p:bold r:id="rId29"/>
    </p:embeddedFont>
    <p:embeddedFont>
      <p:font typeface="Calibri" panose="020F0502020204030204" charset="0"/>
      <p:regular r:id="rId30"/>
      <p:bold r:id="rId31"/>
      <p:italic r:id="rId32"/>
      <p:boldItalic r:id="rId3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
        <p:nvSpPr>
          <p:cNvPr id="5" name="Text Box 4"/>
          <p:cNvSpPr txBox="1"/>
          <p:nvPr userDrawn="1"/>
        </p:nvSpPr>
        <p:spPr>
          <a:xfrm>
            <a:off x="12817475" y="7792720"/>
            <a:ext cx="1812925" cy="368300"/>
          </a:xfrm>
          <a:prstGeom prst="rect">
            <a:avLst/>
          </a:prstGeom>
          <a:solidFill>
            <a:schemeClr val="tx1">
              <a:lumMod val="85000"/>
              <a:lumOff val="15000"/>
            </a:schemeClr>
          </a:solid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332720" y="7627620"/>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9.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0.xml"/><Relationship Id="rId2" Type="http://schemas.openxmlformats.org/officeDocument/2006/relationships/image" Target="../media/image39.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notesSlide" Target="../notesSlides/notesSlide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22.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9" Type="http://schemas.openxmlformats.org/officeDocument/2006/relationships/notesSlide" Target="../notesSlides/notesSlide8.xml"/><Relationship Id="rId28" Type="http://schemas.openxmlformats.org/officeDocument/2006/relationships/slideLayout" Target="../slideLayouts/slideLayout9.xml"/><Relationship Id="rId27" Type="http://schemas.openxmlformats.org/officeDocument/2006/relationships/image" Target="../media/image29.png"/><Relationship Id="rId26" Type="http://schemas.openxmlformats.org/officeDocument/2006/relationships/image" Target="../media/image28.png"/><Relationship Id="rId25" Type="http://schemas.openxmlformats.org/officeDocument/2006/relationships/image" Target="../media/image27.png"/><Relationship Id="rId24" Type="http://schemas.openxmlformats.org/officeDocument/2006/relationships/image" Target="../media/image26.png"/><Relationship Id="rId23" Type="http://schemas.openxmlformats.org/officeDocument/2006/relationships/tags" Target="../tags/tag18.xml"/><Relationship Id="rId22" Type="http://schemas.openxmlformats.org/officeDocument/2006/relationships/tags" Target="../tags/tag17.xml"/><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image" Target="../media/image21.png"/><Relationship Id="rId19" Type="http://schemas.openxmlformats.org/officeDocument/2006/relationships/tags" Target="../tags/tag14.xml"/><Relationship Id="rId18" Type="http://schemas.openxmlformats.org/officeDocument/2006/relationships/image" Target="../media/image25.pn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image" Target="../media/image24.pn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image" Target="../media/image23.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50" y="2333625"/>
            <a:ext cx="4961890" cy="886460"/>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AGROBOT</a:t>
            </a:r>
            <a:endParaRPr lang="en-US" sz="3900" dirty="0"/>
          </a:p>
        </p:txBody>
      </p:sp>
      <p:sp>
        <p:nvSpPr>
          <p:cNvPr id="4" name="Text 1"/>
          <p:cNvSpPr/>
          <p:nvPr/>
        </p:nvSpPr>
        <p:spPr>
          <a:xfrm>
            <a:off x="6280150" y="3251200"/>
            <a:ext cx="7556500" cy="2445385"/>
          </a:xfrm>
          <a:prstGeom prst="rect">
            <a:avLst/>
          </a:prstGeom>
          <a:noFill/>
        </p:spPr>
        <p:txBody>
          <a:bodyPr wrap="square" lIns="0" tIns="0" rIns="0" bIns="0" rtlCol="0" anchor="t"/>
          <a:lstStyle/>
          <a:p>
            <a:pPr marL="0" indent="0" algn="l">
              <a:lnSpc>
                <a:spcPts val="6700"/>
              </a:lnSpc>
              <a:buNone/>
            </a:pPr>
            <a:r>
              <a:rPr lang="en-US" sz="5350" dirty="0">
                <a:solidFill>
                  <a:srgbClr val="F2E782"/>
                </a:solidFill>
                <a:latin typeface="Prata" panose="00000500000000000000" pitchFamily="34" charset="0"/>
                <a:ea typeface="Prata" panose="00000500000000000000" pitchFamily="34" charset="-122"/>
                <a:cs typeface="Prata" panose="00000500000000000000" pitchFamily="34" charset="-120"/>
              </a:rPr>
              <a:t>Universal AI-Based Agricultural Assistant</a:t>
            </a:r>
            <a:endParaRPr lang="en-US" sz="5350" dirty="0"/>
          </a:p>
        </p:txBody>
      </p:sp>
      <p:sp>
        <p:nvSpPr>
          <p:cNvPr id="5" name="Text 2"/>
          <p:cNvSpPr/>
          <p:nvPr/>
        </p:nvSpPr>
        <p:spPr>
          <a:xfrm>
            <a:off x="6280150" y="5260975"/>
            <a:ext cx="7556500" cy="906780"/>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Empowering farmers worldwide with intelligent, multilingual agricultural support through cutting-edge artificial intelligence and computer vision technology.</a:t>
            </a:r>
            <a:endParaRPr lang="en-US" sz="1550" dirty="0"/>
          </a:p>
        </p:txBody>
      </p:sp>
      <p:sp>
        <p:nvSpPr>
          <p:cNvPr id="6" name="Text Box 5"/>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7" name="Chevron 6"/>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Chevron 7"/>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1536"/>
            <a:ext cx="6263759"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Technical Implementation</a:t>
            </a:r>
            <a:endParaRPr lang="en-US" sz="3900" dirty="0"/>
          </a:p>
        </p:txBody>
      </p:sp>
      <p:sp>
        <p:nvSpPr>
          <p:cNvPr id="3" name="Text 1"/>
          <p:cNvSpPr/>
          <p:nvPr/>
        </p:nvSpPr>
        <p:spPr>
          <a:xfrm>
            <a:off x="793790" y="2828449"/>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agricultural AI platform is built on a robust technical foundation that ensures reliable performance and seamless user experience. The system integrates cutting-edge machine learning technologies with practical agricultural needs.</a:t>
            </a:r>
            <a:endParaRPr lang="en-US" sz="1550" dirty="0"/>
          </a:p>
        </p:txBody>
      </p:sp>
      <p:sp>
        <p:nvSpPr>
          <p:cNvPr id="4" name="Shape 2"/>
          <p:cNvSpPr/>
          <p:nvPr/>
        </p:nvSpPr>
        <p:spPr>
          <a:xfrm>
            <a:off x="793750" y="3686810"/>
            <a:ext cx="6422390" cy="2957830"/>
          </a:xfrm>
          <a:prstGeom prst="roundRect">
            <a:avLst>
              <a:gd name="adj" fmla="val 1090"/>
            </a:avLst>
          </a:prstGeom>
          <a:solidFill>
            <a:srgbClr val="3A3B3C"/>
          </a:solidFill>
        </p:spPr>
      </p:sp>
      <p:sp>
        <p:nvSpPr>
          <p:cNvPr id="5" name="Text 3"/>
          <p:cNvSpPr/>
          <p:nvPr/>
        </p:nvSpPr>
        <p:spPr>
          <a:xfrm>
            <a:off x="992148" y="3885128"/>
            <a:ext cx="2622947"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ML Model Integration</a:t>
            </a:r>
            <a:endParaRPr lang="en-US" sz="1950" dirty="0"/>
          </a:p>
        </p:txBody>
      </p:sp>
      <p:sp>
        <p:nvSpPr>
          <p:cNvPr id="6" name="Text 4"/>
          <p:cNvSpPr/>
          <p:nvPr/>
        </p:nvSpPr>
        <p:spPr>
          <a:xfrm>
            <a:off x="991870" y="4314190"/>
            <a:ext cx="6025515" cy="2134235"/>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ONNX model format enables cross-platform compatibility across different operating systems and devices. Our efficient image preprocessing pipeline handles various image formats and sizes, while confidence-based predictions provide reliability scores for each diagnosis. Real-time inference capabilities ensure farmers get instant results when they need them most.</a:t>
            </a:r>
            <a:endParaRPr lang="en-US" sz="1550" dirty="0"/>
          </a:p>
        </p:txBody>
      </p:sp>
      <p:sp>
        <p:nvSpPr>
          <p:cNvPr id="7" name="Shape 5"/>
          <p:cNvSpPr/>
          <p:nvPr/>
        </p:nvSpPr>
        <p:spPr>
          <a:xfrm>
            <a:off x="7414260" y="3686810"/>
            <a:ext cx="6422390" cy="2957830"/>
          </a:xfrm>
          <a:prstGeom prst="roundRect">
            <a:avLst>
              <a:gd name="adj" fmla="val 1090"/>
            </a:avLst>
          </a:prstGeom>
          <a:solidFill>
            <a:srgbClr val="3A3B3C"/>
          </a:solidFill>
        </p:spPr>
      </p:sp>
      <p:sp>
        <p:nvSpPr>
          <p:cNvPr id="8" name="Text 6"/>
          <p:cNvSpPr/>
          <p:nvPr/>
        </p:nvSpPr>
        <p:spPr>
          <a:xfrm>
            <a:off x="7612737" y="3885128"/>
            <a:ext cx="3125629"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Smart Symptom Matching</a:t>
            </a:r>
            <a:endParaRPr lang="en-US" sz="1950" dirty="0"/>
          </a:p>
        </p:txBody>
      </p:sp>
      <p:sp>
        <p:nvSpPr>
          <p:cNvPr id="9" name="Text 7"/>
          <p:cNvSpPr/>
          <p:nvPr/>
        </p:nvSpPr>
        <p:spPr>
          <a:xfrm>
            <a:off x="7612737" y="4314349"/>
            <a:ext cx="6025515" cy="190523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Advanced difflib-based fuzzy matching with a 60% accuracy threshold captures variations in farmer descriptions. The system performs both token-level and full-text comparisons against our comprehensive symptom database. Multiple match handling ensures farmers receive all relevant possibilities for accurate diagnosis.</a:t>
            </a:r>
            <a:endParaRPr lang="en-US" sz="1550" dirty="0"/>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5577"/>
            <a:ext cx="6061353"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Use Cases &amp; Applications</a:t>
            </a:r>
            <a:endParaRPr lang="en-US" sz="3900" dirty="0"/>
          </a:p>
        </p:txBody>
      </p:sp>
      <p:pic>
        <p:nvPicPr>
          <p:cNvPr id="3" name="Image 0" descr="preencoded.png"/>
          <p:cNvPicPr>
            <a:picLocks noChangeAspect="1"/>
          </p:cNvPicPr>
          <p:nvPr/>
        </p:nvPicPr>
        <p:blipFill>
          <a:blip r:embed="rId1"/>
          <a:stretch>
            <a:fillRect/>
          </a:stretch>
        </p:blipFill>
        <p:spPr>
          <a:xfrm>
            <a:off x="793790" y="1822490"/>
            <a:ext cx="496133" cy="496133"/>
          </a:xfrm>
          <a:prstGeom prst="rect">
            <a:avLst/>
          </a:prstGeom>
        </p:spPr>
      </p:pic>
      <p:sp>
        <p:nvSpPr>
          <p:cNvPr id="4" name="Text 1"/>
          <p:cNvSpPr/>
          <p:nvPr/>
        </p:nvSpPr>
        <p:spPr>
          <a:xfrm>
            <a:off x="793790" y="2566630"/>
            <a:ext cx="2481858"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Small-Scale Farmers</a:t>
            </a:r>
            <a:endParaRPr lang="en-US" sz="1950" dirty="0"/>
          </a:p>
        </p:txBody>
      </p:sp>
      <p:sp>
        <p:nvSpPr>
          <p:cNvPr id="5" name="Text 2"/>
          <p:cNvSpPr/>
          <p:nvPr/>
        </p:nvSpPr>
        <p:spPr>
          <a:xfrm>
            <a:off x="793790" y="2995851"/>
            <a:ext cx="6397347" cy="158769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Individual farmers gain access to expert-level crop diagnosis without expensive consultations. The multilingual interface breaks down language barriers, while the mobile-friendly design works perfectly in field conditions. Farmers can quickly identify diseases and receive treatment recommendations, protecting their livelihoods.</a:t>
            </a:r>
            <a:endParaRPr lang="en-US" sz="1550" dirty="0"/>
          </a:p>
        </p:txBody>
      </p:sp>
      <p:pic>
        <p:nvPicPr>
          <p:cNvPr id="6" name="Image 1" descr="preencoded.png"/>
          <p:cNvPicPr>
            <a:picLocks noChangeAspect="1"/>
          </p:cNvPicPr>
          <p:nvPr/>
        </p:nvPicPr>
        <p:blipFill>
          <a:blip r:embed="rId2"/>
          <a:stretch>
            <a:fillRect/>
          </a:stretch>
        </p:blipFill>
        <p:spPr>
          <a:xfrm>
            <a:off x="7439144" y="1822490"/>
            <a:ext cx="496133" cy="496133"/>
          </a:xfrm>
          <a:prstGeom prst="rect">
            <a:avLst/>
          </a:prstGeom>
        </p:spPr>
      </p:pic>
      <p:sp>
        <p:nvSpPr>
          <p:cNvPr id="7" name="Text 3"/>
          <p:cNvSpPr/>
          <p:nvPr/>
        </p:nvSpPr>
        <p:spPr>
          <a:xfrm>
            <a:off x="7439144" y="2566630"/>
            <a:ext cx="3737015"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Agricultural Extension Workers</a:t>
            </a:r>
            <a:endParaRPr lang="en-US" sz="1950" dirty="0"/>
          </a:p>
        </p:txBody>
      </p:sp>
      <p:sp>
        <p:nvSpPr>
          <p:cNvPr id="8" name="Text 4"/>
          <p:cNvSpPr/>
          <p:nvPr/>
        </p:nvSpPr>
        <p:spPr>
          <a:xfrm>
            <a:off x="7439144" y="2995851"/>
            <a:ext cx="6397466" cy="158769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Extension agents can serve more farmers efficiently by using our platform as a diagnostic aid. The system helps verify field observations and provides consistent recommendations across different regions. Workers can focus on implementation guidance while the AI handles initial diagnosis.</a:t>
            </a:r>
            <a:endParaRPr lang="en-US" sz="1550" dirty="0"/>
          </a:p>
        </p:txBody>
      </p:sp>
      <p:pic>
        <p:nvPicPr>
          <p:cNvPr id="9" name="Image 2" descr="preencoded.png"/>
          <p:cNvPicPr>
            <a:picLocks noChangeAspect="1"/>
          </p:cNvPicPr>
          <p:nvPr/>
        </p:nvPicPr>
        <p:blipFill>
          <a:blip r:embed="rId3"/>
          <a:stretch>
            <a:fillRect/>
          </a:stretch>
        </p:blipFill>
        <p:spPr>
          <a:xfrm>
            <a:off x="793790" y="4980384"/>
            <a:ext cx="496133" cy="496133"/>
          </a:xfrm>
          <a:prstGeom prst="rect">
            <a:avLst/>
          </a:prstGeom>
        </p:spPr>
      </p:pic>
      <p:sp>
        <p:nvSpPr>
          <p:cNvPr id="10" name="Text 5"/>
          <p:cNvSpPr/>
          <p:nvPr/>
        </p:nvSpPr>
        <p:spPr>
          <a:xfrm>
            <a:off x="793790" y="5724525"/>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Crop Consultants</a:t>
            </a:r>
            <a:endParaRPr lang="en-US" sz="1950" dirty="0"/>
          </a:p>
        </p:txBody>
      </p:sp>
      <p:sp>
        <p:nvSpPr>
          <p:cNvPr id="11" name="Text 6"/>
          <p:cNvSpPr/>
          <p:nvPr/>
        </p:nvSpPr>
        <p:spPr>
          <a:xfrm>
            <a:off x="793790" y="6153745"/>
            <a:ext cx="6397347" cy="127015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Professional consultants use our platform to enhance their diagnostic capabilities and provide more comprehensive services. The confidence scoring helps validate expert opinions, while the detailed symptom matching supports thorough analysis of complex cases.</a:t>
            </a:r>
            <a:endParaRPr lang="en-US" sz="1550" dirty="0"/>
          </a:p>
        </p:txBody>
      </p:sp>
      <p:pic>
        <p:nvPicPr>
          <p:cNvPr id="12" name="Image 3" descr="preencoded.png"/>
          <p:cNvPicPr>
            <a:picLocks noChangeAspect="1"/>
          </p:cNvPicPr>
          <p:nvPr/>
        </p:nvPicPr>
        <p:blipFill>
          <a:blip r:embed="rId4"/>
          <a:stretch>
            <a:fillRect/>
          </a:stretch>
        </p:blipFill>
        <p:spPr>
          <a:xfrm>
            <a:off x="7439144" y="4980384"/>
            <a:ext cx="496133" cy="496133"/>
          </a:xfrm>
          <a:prstGeom prst="rect">
            <a:avLst/>
          </a:prstGeom>
        </p:spPr>
      </p:pic>
      <p:sp>
        <p:nvSpPr>
          <p:cNvPr id="13" name="Text 7"/>
          <p:cNvSpPr/>
          <p:nvPr/>
        </p:nvSpPr>
        <p:spPr>
          <a:xfrm>
            <a:off x="7439144" y="5724525"/>
            <a:ext cx="2536865" cy="310158"/>
          </a:xfrm>
          <a:prstGeom prst="rect">
            <a:avLst/>
          </a:prstGeom>
          <a:noFill/>
        </p:spPr>
        <p:txBody>
          <a:bodyPr wrap="none" lIns="0" tIns="0" rIns="0" bIns="0" rtlCol="0" anchor="t"/>
          <a:lstStyle/>
          <a:p>
            <a:pPr marL="0" indent="0" algn="l">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Agricultural Students</a:t>
            </a:r>
            <a:endParaRPr lang="en-US" sz="1950" dirty="0"/>
          </a:p>
        </p:txBody>
      </p:sp>
      <p:sp>
        <p:nvSpPr>
          <p:cNvPr id="14" name="Text 8"/>
          <p:cNvSpPr/>
          <p:nvPr/>
        </p:nvSpPr>
        <p:spPr>
          <a:xfrm>
            <a:off x="7439144" y="6153745"/>
            <a:ext cx="6397466" cy="127015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Students learn disease identification through hands-on interaction with real cases. The platform serves as an educational tool that provides immediate feedback and detailed explanations, accelerating the learning process for future agricultural professionals.</a:t>
            </a:r>
            <a:endParaRPr lang="en-US" sz="1550" dirty="0"/>
          </a:p>
        </p:txBody>
      </p:sp>
      <p:sp>
        <p:nvSpPr>
          <p:cNvPr id="16" name="Text Box 15"/>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7" name="Chevron 16"/>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Chevron 17"/>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6047" y="669488"/>
            <a:ext cx="5381149" cy="590669"/>
          </a:xfrm>
          <a:prstGeom prst="rect">
            <a:avLst/>
          </a:prstGeom>
          <a:noFill/>
        </p:spPr>
        <p:txBody>
          <a:bodyPr wrap="none" lIns="0" tIns="0" rIns="0" bIns="0" rtlCol="0" anchor="t"/>
          <a:lstStyle/>
          <a:p>
            <a:pPr marL="0" indent="0" algn="l">
              <a:lnSpc>
                <a:spcPts val="4650"/>
              </a:lnSpc>
              <a:buNone/>
            </a:pPr>
            <a:r>
              <a:rPr lang="en-US" sz="3700" dirty="0">
                <a:solidFill>
                  <a:srgbClr val="F2E782"/>
                </a:solidFill>
                <a:latin typeface="Prata" panose="00000500000000000000" pitchFamily="34" charset="0"/>
                <a:ea typeface="Prata" panose="00000500000000000000" pitchFamily="34" charset="-122"/>
                <a:cs typeface="Prata" panose="00000500000000000000" pitchFamily="34" charset="-120"/>
              </a:rPr>
              <a:t>Development Workflow</a:t>
            </a:r>
            <a:endParaRPr lang="en-US" sz="3700" dirty="0"/>
          </a:p>
        </p:txBody>
      </p:sp>
      <p:sp>
        <p:nvSpPr>
          <p:cNvPr id="3" name="Text 1"/>
          <p:cNvSpPr/>
          <p:nvPr/>
        </p:nvSpPr>
        <p:spPr>
          <a:xfrm>
            <a:off x="756047" y="1638181"/>
            <a:ext cx="13118306" cy="604838"/>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Our agricultural AI platform follows modern software development practices with a clean, modular architecture that ensures maintainability and scalability. The Django framework provides a solid foundation for rapid development and deployment.</a:t>
            </a:r>
            <a:endParaRPr lang="en-US" sz="1450" dirty="0"/>
          </a:p>
        </p:txBody>
      </p:sp>
      <p:sp>
        <p:nvSpPr>
          <p:cNvPr id="4" name="Shape 2"/>
          <p:cNvSpPr/>
          <p:nvPr/>
        </p:nvSpPr>
        <p:spPr>
          <a:xfrm>
            <a:off x="756047" y="2455664"/>
            <a:ext cx="6464618" cy="2608898"/>
          </a:xfrm>
          <a:prstGeom prst="roundRect">
            <a:avLst>
              <a:gd name="adj" fmla="val 1087"/>
            </a:avLst>
          </a:prstGeom>
          <a:solidFill>
            <a:srgbClr val="1B1C1D"/>
          </a:solidFill>
          <a:ln w="22860">
            <a:solidFill>
              <a:srgbClr val="535455"/>
            </a:solidFill>
            <a:prstDash val="solid"/>
          </a:ln>
        </p:spPr>
      </p:sp>
      <p:sp>
        <p:nvSpPr>
          <p:cNvPr id="5" name="Shape 3"/>
          <p:cNvSpPr/>
          <p:nvPr/>
        </p:nvSpPr>
        <p:spPr>
          <a:xfrm>
            <a:off x="778907" y="2478524"/>
            <a:ext cx="6418898" cy="566976"/>
          </a:xfrm>
          <a:prstGeom prst="roundRect">
            <a:avLst>
              <a:gd name="adj" fmla="val 163"/>
            </a:avLst>
          </a:prstGeom>
          <a:solidFill>
            <a:srgbClr val="3A3B3C"/>
          </a:solidFill>
        </p:spPr>
      </p:sp>
      <p:sp>
        <p:nvSpPr>
          <p:cNvPr id="6" name="Text 4"/>
          <p:cNvSpPr/>
          <p:nvPr/>
        </p:nvSpPr>
        <p:spPr>
          <a:xfrm>
            <a:off x="3846552" y="258484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1</a:t>
            </a:r>
            <a:endParaRPr lang="en-US" sz="2200" dirty="0"/>
          </a:p>
        </p:txBody>
      </p:sp>
      <p:sp>
        <p:nvSpPr>
          <p:cNvPr id="7" name="Text 5"/>
          <p:cNvSpPr/>
          <p:nvPr/>
        </p:nvSpPr>
        <p:spPr>
          <a:xfrm>
            <a:off x="967859" y="3234452"/>
            <a:ext cx="2362676"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Project Structure</a:t>
            </a:r>
            <a:endParaRPr lang="en-US" sz="1850" dirty="0"/>
          </a:p>
        </p:txBody>
      </p:sp>
      <p:sp>
        <p:nvSpPr>
          <p:cNvPr id="8" name="Text 6"/>
          <p:cNvSpPr/>
          <p:nvPr/>
        </p:nvSpPr>
        <p:spPr>
          <a:xfrm>
            <a:off x="967859" y="3643074"/>
            <a:ext cx="6040993" cy="1209675"/>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Modular Django application design separates concerns cleanly, with distinct modules handling image analysis, natural language processing, and user interface components. This architecture enables independent development and testing of each feature.</a:t>
            </a:r>
            <a:endParaRPr lang="en-US" sz="1450" dirty="0"/>
          </a:p>
        </p:txBody>
      </p:sp>
      <p:sp>
        <p:nvSpPr>
          <p:cNvPr id="9" name="Shape 7"/>
          <p:cNvSpPr/>
          <p:nvPr/>
        </p:nvSpPr>
        <p:spPr>
          <a:xfrm>
            <a:off x="7409617" y="2455664"/>
            <a:ext cx="6464737" cy="2608898"/>
          </a:xfrm>
          <a:prstGeom prst="roundRect">
            <a:avLst>
              <a:gd name="adj" fmla="val 1087"/>
            </a:avLst>
          </a:prstGeom>
          <a:solidFill>
            <a:srgbClr val="1B1C1D"/>
          </a:solidFill>
          <a:ln w="22860">
            <a:solidFill>
              <a:srgbClr val="535455"/>
            </a:solidFill>
            <a:prstDash val="solid"/>
          </a:ln>
        </p:spPr>
      </p:sp>
      <p:sp>
        <p:nvSpPr>
          <p:cNvPr id="10" name="Shape 8"/>
          <p:cNvSpPr/>
          <p:nvPr/>
        </p:nvSpPr>
        <p:spPr>
          <a:xfrm>
            <a:off x="7432477" y="2478524"/>
            <a:ext cx="6419017" cy="566976"/>
          </a:xfrm>
          <a:prstGeom prst="roundRect">
            <a:avLst>
              <a:gd name="adj" fmla="val 163"/>
            </a:avLst>
          </a:prstGeom>
          <a:solidFill>
            <a:srgbClr val="3A3B3C"/>
          </a:solidFill>
        </p:spPr>
      </p:sp>
      <p:sp>
        <p:nvSpPr>
          <p:cNvPr id="11" name="Text 9"/>
          <p:cNvSpPr/>
          <p:nvPr/>
        </p:nvSpPr>
        <p:spPr>
          <a:xfrm>
            <a:off x="10500241" y="258484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2</a:t>
            </a:r>
            <a:endParaRPr lang="en-US" sz="2200" dirty="0"/>
          </a:p>
        </p:txBody>
      </p:sp>
      <p:sp>
        <p:nvSpPr>
          <p:cNvPr id="12" name="Text 10"/>
          <p:cNvSpPr/>
          <p:nvPr/>
        </p:nvSpPr>
        <p:spPr>
          <a:xfrm>
            <a:off x="7621429" y="3234452"/>
            <a:ext cx="3435191"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Database Schema (models.py)</a:t>
            </a:r>
            <a:endParaRPr lang="en-US" sz="1850" dirty="0"/>
          </a:p>
        </p:txBody>
      </p:sp>
      <p:sp>
        <p:nvSpPr>
          <p:cNvPr id="13" name="Text 11"/>
          <p:cNvSpPr/>
          <p:nvPr/>
        </p:nvSpPr>
        <p:spPr>
          <a:xfrm>
            <a:off x="7621429" y="3643074"/>
            <a:ext cx="6041112" cy="1209675"/>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Comprehensive database models store crop information, disease data, symptoms, and treatment recommendations. The schema supports multilingual content and maintains relationships between diseases, symptoms, and remedies.</a:t>
            </a:r>
            <a:endParaRPr lang="en-US" sz="1450" dirty="0"/>
          </a:p>
        </p:txBody>
      </p:sp>
      <p:sp>
        <p:nvSpPr>
          <p:cNvPr id="14" name="Shape 12"/>
          <p:cNvSpPr/>
          <p:nvPr/>
        </p:nvSpPr>
        <p:spPr>
          <a:xfrm>
            <a:off x="756047" y="5253514"/>
            <a:ext cx="6464618" cy="2306479"/>
          </a:xfrm>
          <a:prstGeom prst="roundRect">
            <a:avLst>
              <a:gd name="adj" fmla="val 1229"/>
            </a:avLst>
          </a:prstGeom>
          <a:solidFill>
            <a:srgbClr val="1B1C1D"/>
          </a:solidFill>
          <a:ln w="22860">
            <a:solidFill>
              <a:srgbClr val="535455"/>
            </a:solidFill>
            <a:prstDash val="solid"/>
          </a:ln>
        </p:spPr>
      </p:sp>
      <p:sp>
        <p:nvSpPr>
          <p:cNvPr id="15" name="Shape 13"/>
          <p:cNvSpPr/>
          <p:nvPr/>
        </p:nvSpPr>
        <p:spPr>
          <a:xfrm>
            <a:off x="778907" y="5276374"/>
            <a:ext cx="6418898" cy="566976"/>
          </a:xfrm>
          <a:prstGeom prst="roundRect">
            <a:avLst>
              <a:gd name="adj" fmla="val 163"/>
            </a:avLst>
          </a:prstGeom>
          <a:solidFill>
            <a:srgbClr val="3A3B3C"/>
          </a:solidFill>
        </p:spPr>
      </p:sp>
      <p:sp>
        <p:nvSpPr>
          <p:cNvPr id="16" name="Text 14"/>
          <p:cNvSpPr/>
          <p:nvPr/>
        </p:nvSpPr>
        <p:spPr>
          <a:xfrm>
            <a:off x="3846552" y="538269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3</a:t>
            </a:r>
            <a:endParaRPr lang="en-US" sz="2200" dirty="0"/>
          </a:p>
        </p:txBody>
      </p:sp>
      <p:sp>
        <p:nvSpPr>
          <p:cNvPr id="17" name="Text 15"/>
          <p:cNvSpPr/>
          <p:nvPr/>
        </p:nvSpPr>
        <p:spPr>
          <a:xfrm>
            <a:off x="967859" y="6032302"/>
            <a:ext cx="2819757"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API Endpoints (views.py)</a:t>
            </a:r>
            <a:endParaRPr lang="en-US" sz="1850" dirty="0"/>
          </a:p>
        </p:txBody>
      </p:sp>
      <p:sp>
        <p:nvSpPr>
          <p:cNvPr id="18" name="Text 16"/>
          <p:cNvSpPr/>
          <p:nvPr/>
        </p:nvSpPr>
        <p:spPr>
          <a:xfrm>
            <a:off x="967859" y="6440924"/>
            <a:ext cx="6040993" cy="907256"/>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Request handling and API endpoints manage user interactions, file uploads, and response formatting. The views coordinate between different system components to deliver seamless user experiences.</a:t>
            </a:r>
            <a:endParaRPr lang="en-US" sz="1450" dirty="0"/>
          </a:p>
        </p:txBody>
      </p:sp>
      <p:sp>
        <p:nvSpPr>
          <p:cNvPr id="19" name="Shape 17"/>
          <p:cNvSpPr/>
          <p:nvPr/>
        </p:nvSpPr>
        <p:spPr>
          <a:xfrm>
            <a:off x="7409617" y="5253514"/>
            <a:ext cx="6464737" cy="2306479"/>
          </a:xfrm>
          <a:prstGeom prst="roundRect">
            <a:avLst>
              <a:gd name="adj" fmla="val 1229"/>
            </a:avLst>
          </a:prstGeom>
          <a:solidFill>
            <a:srgbClr val="1B1C1D"/>
          </a:solidFill>
          <a:ln w="22860">
            <a:solidFill>
              <a:srgbClr val="535455"/>
            </a:solidFill>
            <a:prstDash val="solid"/>
          </a:ln>
        </p:spPr>
      </p:sp>
      <p:sp>
        <p:nvSpPr>
          <p:cNvPr id="20" name="Shape 18"/>
          <p:cNvSpPr/>
          <p:nvPr/>
        </p:nvSpPr>
        <p:spPr>
          <a:xfrm>
            <a:off x="7432477" y="5276374"/>
            <a:ext cx="6419017" cy="566976"/>
          </a:xfrm>
          <a:prstGeom prst="roundRect">
            <a:avLst>
              <a:gd name="adj" fmla="val 163"/>
            </a:avLst>
          </a:prstGeom>
          <a:solidFill>
            <a:srgbClr val="3A3B3C"/>
          </a:solidFill>
        </p:spPr>
      </p:sp>
      <p:sp>
        <p:nvSpPr>
          <p:cNvPr id="21" name="Text 19"/>
          <p:cNvSpPr/>
          <p:nvPr/>
        </p:nvSpPr>
        <p:spPr>
          <a:xfrm>
            <a:off x="10500241" y="5382697"/>
            <a:ext cx="283488" cy="354330"/>
          </a:xfrm>
          <a:prstGeom prst="rect">
            <a:avLst/>
          </a:prstGeom>
          <a:noFill/>
        </p:spPr>
        <p:txBody>
          <a:bodyPr wrap="none" lIns="0" tIns="0" rIns="0" bIns="0" rtlCol="0" anchor="t"/>
          <a:lstStyle/>
          <a:p>
            <a:pPr marL="0" indent="0" algn="l">
              <a:lnSpc>
                <a:spcPts val="2200"/>
              </a:lnSpc>
              <a:buNone/>
            </a:pPr>
            <a:r>
              <a:rPr lang="en-US" sz="2200" dirty="0">
                <a:solidFill>
                  <a:srgbClr val="CFCBBF"/>
                </a:solidFill>
                <a:latin typeface="Prata" panose="00000500000000000000" pitchFamily="34" charset="0"/>
                <a:ea typeface="Prata" panose="00000500000000000000" pitchFamily="34" charset="-122"/>
                <a:cs typeface="Prata" panose="00000500000000000000" pitchFamily="34" charset="-120"/>
              </a:rPr>
              <a:t>4</a:t>
            </a:r>
            <a:endParaRPr lang="en-US" sz="2200" dirty="0"/>
          </a:p>
        </p:txBody>
      </p:sp>
      <p:sp>
        <p:nvSpPr>
          <p:cNvPr id="22" name="Text 20"/>
          <p:cNvSpPr/>
          <p:nvPr/>
        </p:nvSpPr>
        <p:spPr>
          <a:xfrm>
            <a:off x="7621429" y="6032302"/>
            <a:ext cx="4815126" cy="295275"/>
          </a:xfrm>
          <a:prstGeom prst="rect">
            <a:avLst/>
          </a:prstGeom>
          <a:noFill/>
        </p:spPr>
        <p:txBody>
          <a:bodyPr wrap="none" lIns="0" tIns="0" rIns="0" bIns="0" rtlCol="0" anchor="t"/>
          <a:lstStyle/>
          <a:p>
            <a:pPr marL="0" indent="0" algn="l">
              <a:lnSpc>
                <a:spcPts val="2300"/>
              </a:lnSpc>
              <a:buNone/>
            </a:pPr>
            <a:r>
              <a:rPr lang="en-US" sz="1850" dirty="0">
                <a:solidFill>
                  <a:srgbClr val="CFCBBF"/>
                </a:solidFill>
                <a:latin typeface="Prata" panose="00000500000000000000" pitchFamily="34" charset="0"/>
                <a:ea typeface="Prata" panose="00000500000000000000" pitchFamily="34" charset="-122"/>
                <a:cs typeface="Prata" panose="00000500000000000000" pitchFamily="34" charset="-120"/>
              </a:rPr>
              <a:t>Core Utilities (utils.py &amp; image_analysis.py)</a:t>
            </a:r>
            <a:endParaRPr lang="en-US" sz="1850" dirty="0"/>
          </a:p>
        </p:txBody>
      </p:sp>
      <p:sp>
        <p:nvSpPr>
          <p:cNvPr id="23" name="Text 21"/>
          <p:cNvSpPr/>
          <p:nvPr/>
        </p:nvSpPr>
        <p:spPr>
          <a:xfrm>
            <a:off x="7621429" y="6440924"/>
            <a:ext cx="6041112" cy="907256"/>
          </a:xfrm>
          <a:prstGeom prst="rect">
            <a:avLst/>
          </a:prstGeom>
          <a:noFill/>
        </p:spPr>
        <p:txBody>
          <a:bodyPr wrap="square" lIns="0" tIns="0" rIns="0" bIns="0" rtlCol="0" anchor="t"/>
          <a:lstStyle/>
          <a:p>
            <a:pPr marL="0" indent="0" algn="l">
              <a:lnSpc>
                <a:spcPts val="2350"/>
              </a:lnSpc>
              <a:buNone/>
            </a:pPr>
            <a:r>
              <a:rPr lang="en-US" sz="1450" dirty="0">
                <a:solidFill>
                  <a:srgbClr val="CFCBBF"/>
                </a:solidFill>
                <a:latin typeface="Raleway" pitchFamily="34" charset="0"/>
                <a:ea typeface="Raleway" pitchFamily="34" charset="-122"/>
                <a:cs typeface="Raleway" pitchFamily="34" charset="-120"/>
              </a:rPr>
              <a:t>Specialized utility modules handle NLP processing, translation services, and machine learning model integration. These reusable components ensure consistent functionality across the platform.</a:t>
            </a:r>
            <a:endParaRPr lang="en-US" sz="1450" dirty="0"/>
          </a:p>
        </p:txBody>
      </p:sp>
      <p:sp>
        <p:nvSpPr>
          <p:cNvPr id="25" name="Text Box 24"/>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6" name="Chevron 25"/>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Chevron 26"/>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5813" y="540306"/>
            <a:ext cx="5280898" cy="613886"/>
          </a:xfrm>
          <a:prstGeom prst="rect">
            <a:avLst/>
          </a:prstGeom>
          <a:noFill/>
        </p:spPr>
        <p:txBody>
          <a:bodyPr wrap="none" lIns="0" tIns="0" rIns="0" bIns="0" rtlCol="0" anchor="t"/>
          <a:lstStyle/>
          <a:p>
            <a:pPr marL="0" indent="0" algn="l">
              <a:lnSpc>
                <a:spcPts val="4800"/>
              </a:lnSpc>
              <a:buNone/>
            </a:pPr>
            <a:r>
              <a:rPr lang="en-US" sz="3850" dirty="0">
                <a:solidFill>
                  <a:srgbClr val="F2E782"/>
                </a:solidFill>
                <a:latin typeface="Prata" panose="00000500000000000000" pitchFamily="34" charset="0"/>
                <a:ea typeface="Prata" panose="00000500000000000000" pitchFamily="34" charset="-122"/>
                <a:cs typeface="Prata" panose="00000500000000000000" pitchFamily="34" charset="-120"/>
              </a:rPr>
              <a:t>Future Enhancements</a:t>
            </a:r>
            <a:endParaRPr lang="en-US" sz="3850" dirty="0"/>
          </a:p>
        </p:txBody>
      </p:sp>
      <p:sp>
        <p:nvSpPr>
          <p:cNvPr id="3" name="Shape 1"/>
          <p:cNvSpPr/>
          <p:nvPr/>
        </p:nvSpPr>
        <p:spPr>
          <a:xfrm>
            <a:off x="7303770" y="1547098"/>
            <a:ext cx="22860" cy="6142196"/>
          </a:xfrm>
          <a:prstGeom prst="roundRect">
            <a:avLst>
              <a:gd name="adj" fmla="val 128920"/>
            </a:avLst>
          </a:prstGeom>
          <a:solidFill>
            <a:srgbClr val="535455"/>
          </a:solidFill>
        </p:spPr>
      </p:sp>
      <p:sp>
        <p:nvSpPr>
          <p:cNvPr id="4" name="Shape 2"/>
          <p:cNvSpPr/>
          <p:nvPr/>
        </p:nvSpPr>
        <p:spPr>
          <a:xfrm>
            <a:off x="6527721" y="1756648"/>
            <a:ext cx="589359" cy="22860"/>
          </a:xfrm>
          <a:prstGeom prst="roundRect">
            <a:avLst>
              <a:gd name="adj" fmla="val 128920"/>
            </a:avLst>
          </a:prstGeom>
          <a:solidFill>
            <a:srgbClr val="535455"/>
          </a:solidFill>
        </p:spPr>
      </p:sp>
      <p:sp>
        <p:nvSpPr>
          <p:cNvPr id="5" name="Shape 3"/>
          <p:cNvSpPr/>
          <p:nvPr/>
        </p:nvSpPr>
        <p:spPr>
          <a:xfrm>
            <a:off x="7094220" y="1547098"/>
            <a:ext cx="441960" cy="441960"/>
          </a:xfrm>
          <a:prstGeom prst="roundRect">
            <a:avLst>
              <a:gd name="adj" fmla="val 6668"/>
            </a:avLst>
          </a:prstGeom>
          <a:solidFill>
            <a:srgbClr val="3A3B3C"/>
          </a:solidFill>
        </p:spPr>
      </p:sp>
      <p:sp>
        <p:nvSpPr>
          <p:cNvPr id="6" name="Text 4"/>
          <p:cNvSpPr/>
          <p:nvPr/>
        </p:nvSpPr>
        <p:spPr>
          <a:xfrm>
            <a:off x="7167860" y="1583888"/>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1</a:t>
            </a:r>
            <a:endParaRPr lang="en-US" sz="2300" dirty="0"/>
          </a:p>
        </p:txBody>
      </p:sp>
      <p:sp>
        <p:nvSpPr>
          <p:cNvPr id="7" name="Text 5"/>
          <p:cNvSpPr/>
          <p:nvPr/>
        </p:nvSpPr>
        <p:spPr>
          <a:xfrm>
            <a:off x="3877032" y="1614607"/>
            <a:ext cx="2455902" cy="306943"/>
          </a:xfrm>
          <a:prstGeom prst="rect">
            <a:avLst/>
          </a:prstGeom>
          <a:noFill/>
        </p:spPr>
        <p:txBody>
          <a:bodyPr wrap="none" lIns="0" tIns="0" rIns="0" bIns="0" rtlCol="0" anchor="t"/>
          <a:lstStyle/>
          <a:p>
            <a:pPr marL="0" indent="0" algn="r">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Enhanced Database</a:t>
            </a:r>
            <a:endParaRPr lang="en-US" sz="1900" dirty="0"/>
          </a:p>
        </p:txBody>
      </p:sp>
      <p:sp>
        <p:nvSpPr>
          <p:cNvPr id="8" name="Text 6"/>
          <p:cNvSpPr/>
          <p:nvPr/>
        </p:nvSpPr>
        <p:spPr>
          <a:xfrm>
            <a:off x="785813" y="2039422"/>
            <a:ext cx="5547122" cy="1257300"/>
          </a:xfrm>
          <a:prstGeom prst="rect">
            <a:avLst/>
          </a:prstGeom>
          <a:noFill/>
        </p:spPr>
        <p:txBody>
          <a:bodyPr wrap="square" lIns="0" tIns="0" rIns="0" bIns="0" rtlCol="0" anchor="t"/>
          <a:lstStyle/>
          <a:p>
            <a:pPr marL="0" indent="0" algn="r">
              <a:lnSpc>
                <a:spcPts val="2450"/>
              </a:lnSpc>
              <a:buNone/>
            </a:pPr>
            <a:r>
              <a:rPr lang="en-US" sz="1500" dirty="0">
                <a:solidFill>
                  <a:srgbClr val="CFCBBF"/>
                </a:solidFill>
                <a:latin typeface="Raleway" pitchFamily="34" charset="0"/>
                <a:ea typeface="Raleway" pitchFamily="34" charset="-122"/>
                <a:cs typeface="Raleway" pitchFamily="34" charset="-120"/>
              </a:rPr>
              <a:t>Expanding our disease database to cover more crops and regional variations. Integration with global agricultural research databases will provide comprehensive coverage of emerging plant diseases and latest treatment methods.</a:t>
            </a:r>
            <a:endParaRPr lang="en-US" sz="1500" dirty="0"/>
          </a:p>
        </p:txBody>
      </p:sp>
      <p:sp>
        <p:nvSpPr>
          <p:cNvPr id="9" name="Shape 7"/>
          <p:cNvSpPr/>
          <p:nvPr/>
        </p:nvSpPr>
        <p:spPr>
          <a:xfrm>
            <a:off x="7513320" y="2935367"/>
            <a:ext cx="589359" cy="22860"/>
          </a:xfrm>
          <a:prstGeom prst="roundRect">
            <a:avLst>
              <a:gd name="adj" fmla="val 128920"/>
            </a:avLst>
          </a:prstGeom>
          <a:solidFill>
            <a:srgbClr val="535455"/>
          </a:solidFill>
        </p:spPr>
      </p:sp>
      <p:sp>
        <p:nvSpPr>
          <p:cNvPr id="10" name="Shape 8"/>
          <p:cNvSpPr/>
          <p:nvPr/>
        </p:nvSpPr>
        <p:spPr>
          <a:xfrm>
            <a:off x="7094220" y="2725817"/>
            <a:ext cx="441960" cy="441960"/>
          </a:xfrm>
          <a:prstGeom prst="roundRect">
            <a:avLst>
              <a:gd name="adj" fmla="val 6668"/>
            </a:avLst>
          </a:prstGeom>
          <a:solidFill>
            <a:srgbClr val="3A3B3C"/>
          </a:solidFill>
        </p:spPr>
      </p:sp>
      <p:sp>
        <p:nvSpPr>
          <p:cNvPr id="11" name="Text 9"/>
          <p:cNvSpPr/>
          <p:nvPr/>
        </p:nvSpPr>
        <p:spPr>
          <a:xfrm>
            <a:off x="7167860" y="2762607"/>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2</a:t>
            </a:r>
            <a:endParaRPr lang="en-US" sz="2300" dirty="0"/>
          </a:p>
        </p:txBody>
      </p:sp>
      <p:sp>
        <p:nvSpPr>
          <p:cNvPr id="12" name="Text 10"/>
          <p:cNvSpPr/>
          <p:nvPr/>
        </p:nvSpPr>
        <p:spPr>
          <a:xfrm>
            <a:off x="8297466" y="2793325"/>
            <a:ext cx="2455902" cy="306943"/>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Weather Integration</a:t>
            </a:r>
            <a:endParaRPr lang="en-US" sz="1900" dirty="0"/>
          </a:p>
        </p:txBody>
      </p:sp>
      <p:sp>
        <p:nvSpPr>
          <p:cNvPr id="13" name="Text 11"/>
          <p:cNvSpPr/>
          <p:nvPr/>
        </p:nvSpPr>
        <p:spPr>
          <a:xfrm>
            <a:off x="8297466" y="3218140"/>
            <a:ext cx="5547122" cy="1257300"/>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Real-time weather data integration will enable predictive disease modeling and prevention recommendations. Farmers will receive proactive alerts about favorable conditions for specific diseases.</a:t>
            </a:r>
            <a:endParaRPr lang="en-US" sz="1500" dirty="0"/>
          </a:p>
        </p:txBody>
      </p:sp>
      <p:sp>
        <p:nvSpPr>
          <p:cNvPr id="14" name="Shape 12"/>
          <p:cNvSpPr/>
          <p:nvPr/>
        </p:nvSpPr>
        <p:spPr>
          <a:xfrm>
            <a:off x="6527721" y="4006572"/>
            <a:ext cx="589359" cy="22860"/>
          </a:xfrm>
          <a:prstGeom prst="roundRect">
            <a:avLst>
              <a:gd name="adj" fmla="val 128920"/>
            </a:avLst>
          </a:prstGeom>
          <a:solidFill>
            <a:srgbClr val="535455"/>
          </a:solidFill>
        </p:spPr>
      </p:sp>
      <p:sp>
        <p:nvSpPr>
          <p:cNvPr id="15" name="Shape 13"/>
          <p:cNvSpPr/>
          <p:nvPr/>
        </p:nvSpPr>
        <p:spPr>
          <a:xfrm>
            <a:off x="7094220" y="3797022"/>
            <a:ext cx="441960" cy="441960"/>
          </a:xfrm>
          <a:prstGeom prst="roundRect">
            <a:avLst>
              <a:gd name="adj" fmla="val 6668"/>
            </a:avLst>
          </a:prstGeom>
          <a:solidFill>
            <a:srgbClr val="3A3B3C"/>
          </a:solidFill>
        </p:spPr>
      </p:sp>
      <p:sp>
        <p:nvSpPr>
          <p:cNvPr id="16" name="Text 14"/>
          <p:cNvSpPr/>
          <p:nvPr/>
        </p:nvSpPr>
        <p:spPr>
          <a:xfrm>
            <a:off x="7167860" y="3833813"/>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3</a:t>
            </a:r>
            <a:endParaRPr lang="en-US" sz="2300" dirty="0"/>
          </a:p>
        </p:txBody>
      </p:sp>
      <p:sp>
        <p:nvSpPr>
          <p:cNvPr id="17" name="Text 15"/>
          <p:cNvSpPr/>
          <p:nvPr/>
        </p:nvSpPr>
        <p:spPr>
          <a:xfrm>
            <a:off x="2692241" y="3864531"/>
            <a:ext cx="3640693" cy="306943"/>
          </a:xfrm>
          <a:prstGeom prst="rect">
            <a:avLst/>
          </a:prstGeom>
          <a:noFill/>
        </p:spPr>
        <p:txBody>
          <a:bodyPr wrap="none" lIns="0" tIns="0" rIns="0" bIns="0" rtlCol="0" anchor="t"/>
          <a:lstStyle/>
          <a:p>
            <a:pPr marL="0" indent="0" algn="r">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GPS-Based Recommendations</a:t>
            </a:r>
            <a:endParaRPr lang="en-US" sz="1900" dirty="0"/>
          </a:p>
        </p:txBody>
      </p:sp>
      <p:sp>
        <p:nvSpPr>
          <p:cNvPr id="18" name="Text 16"/>
          <p:cNvSpPr/>
          <p:nvPr/>
        </p:nvSpPr>
        <p:spPr>
          <a:xfrm>
            <a:off x="785813" y="4289346"/>
            <a:ext cx="5547122" cy="942975"/>
          </a:xfrm>
          <a:prstGeom prst="rect">
            <a:avLst/>
          </a:prstGeom>
          <a:noFill/>
        </p:spPr>
        <p:txBody>
          <a:bodyPr wrap="square" lIns="0" tIns="0" rIns="0" bIns="0" rtlCol="0" anchor="t"/>
          <a:lstStyle/>
          <a:p>
            <a:pPr marL="0" indent="0" algn="r">
              <a:lnSpc>
                <a:spcPts val="2450"/>
              </a:lnSpc>
              <a:buNone/>
            </a:pPr>
            <a:r>
              <a:rPr lang="en-US" sz="1500" dirty="0">
                <a:solidFill>
                  <a:srgbClr val="CFCBBF"/>
                </a:solidFill>
                <a:latin typeface="Raleway" pitchFamily="34" charset="0"/>
                <a:ea typeface="Raleway" pitchFamily="34" charset="-122"/>
                <a:cs typeface="Raleway" pitchFamily="34" charset="-120"/>
              </a:rPr>
              <a:t>Location-aware suggestions will provide region-specific treatment options and connect farmers with local agricultural suppliers and extension services for immediate support.</a:t>
            </a:r>
            <a:endParaRPr lang="en-US" sz="1500" dirty="0"/>
          </a:p>
        </p:txBody>
      </p:sp>
      <p:sp>
        <p:nvSpPr>
          <p:cNvPr id="19" name="Shape 17"/>
          <p:cNvSpPr/>
          <p:nvPr/>
        </p:nvSpPr>
        <p:spPr>
          <a:xfrm>
            <a:off x="7513320" y="5077897"/>
            <a:ext cx="589359" cy="22860"/>
          </a:xfrm>
          <a:prstGeom prst="roundRect">
            <a:avLst>
              <a:gd name="adj" fmla="val 128920"/>
            </a:avLst>
          </a:prstGeom>
          <a:solidFill>
            <a:srgbClr val="535455"/>
          </a:solidFill>
        </p:spPr>
      </p:sp>
      <p:sp>
        <p:nvSpPr>
          <p:cNvPr id="20" name="Shape 18"/>
          <p:cNvSpPr/>
          <p:nvPr/>
        </p:nvSpPr>
        <p:spPr>
          <a:xfrm>
            <a:off x="7094220" y="4868347"/>
            <a:ext cx="441960" cy="441960"/>
          </a:xfrm>
          <a:prstGeom prst="roundRect">
            <a:avLst>
              <a:gd name="adj" fmla="val 6668"/>
            </a:avLst>
          </a:prstGeom>
          <a:solidFill>
            <a:srgbClr val="3A3B3C"/>
          </a:solidFill>
        </p:spPr>
      </p:sp>
      <p:sp>
        <p:nvSpPr>
          <p:cNvPr id="21" name="Text 19"/>
          <p:cNvSpPr/>
          <p:nvPr/>
        </p:nvSpPr>
        <p:spPr>
          <a:xfrm>
            <a:off x="7167860" y="4905137"/>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4</a:t>
            </a:r>
            <a:endParaRPr lang="en-US" sz="2300" dirty="0"/>
          </a:p>
        </p:txBody>
      </p:sp>
      <p:sp>
        <p:nvSpPr>
          <p:cNvPr id="22" name="Text 20"/>
          <p:cNvSpPr/>
          <p:nvPr/>
        </p:nvSpPr>
        <p:spPr>
          <a:xfrm>
            <a:off x="8297466" y="4935855"/>
            <a:ext cx="2455902" cy="306943"/>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Offline Mobile App</a:t>
            </a:r>
            <a:endParaRPr lang="en-US" sz="1900" dirty="0"/>
          </a:p>
        </p:txBody>
      </p:sp>
      <p:sp>
        <p:nvSpPr>
          <p:cNvPr id="23" name="Text 21"/>
          <p:cNvSpPr/>
          <p:nvPr/>
        </p:nvSpPr>
        <p:spPr>
          <a:xfrm>
            <a:off x="8297466" y="5360670"/>
            <a:ext cx="5547122" cy="1257300"/>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Standalone mobile application will function without internet connectivity, crucial for rural areas with limited network access. Cached models and data ensure continuous service availability.</a:t>
            </a:r>
            <a:endParaRPr lang="en-US" sz="1500" dirty="0"/>
          </a:p>
        </p:txBody>
      </p:sp>
      <p:sp>
        <p:nvSpPr>
          <p:cNvPr id="24" name="Shape 22"/>
          <p:cNvSpPr/>
          <p:nvPr/>
        </p:nvSpPr>
        <p:spPr>
          <a:xfrm>
            <a:off x="6527721" y="6149102"/>
            <a:ext cx="589359" cy="22860"/>
          </a:xfrm>
          <a:prstGeom prst="roundRect">
            <a:avLst>
              <a:gd name="adj" fmla="val 128920"/>
            </a:avLst>
          </a:prstGeom>
          <a:solidFill>
            <a:srgbClr val="535455"/>
          </a:solidFill>
        </p:spPr>
      </p:sp>
      <p:sp>
        <p:nvSpPr>
          <p:cNvPr id="25" name="Shape 23"/>
          <p:cNvSpPr/>
          <p:nvPr/>
        </p:nvSpPr>
        <p:spPr>
          <a:xfrm>
            <a:off x="7094220" y="5939552"/>
            <a:ext cx="441960" cy="441960"/>
          </a:xfrm>
          <a:prstGeom prst="roundRect">
            <a:avLst>
              <a:gd name="adj" fmla="val 6668"/>
            </a:avLst>
          </a:prstGeom>
          <a:solidFill>
            <a:srgbClr val="3A3B3C"/>
          </a:solidFill>
        </p:spPr>
      </p:sp>
      <p:sp>
        <p:nvSpPr>
          <p:cNvPr id="26" name="Text 24"/>
          <p:cNvSpPr/>
          <p:nvPr/>
        </p:nvSpPr>
        <p:spPr>
          <a:xfrm>
            <a:off x="7167860" y="5976342"/>
            <a:ext cx="294680" cy="368379"/>
          </a:xfrm>
          <a:prstGeom prst="rect">
            <a:avLst/>
          </a:prstGeom>
          <a:noFill/>
        </p:spPr>
        <p:txBody>
          <a:bodyPr wrap="none" lIns="0" tIns="0" rIns="0" bIns="0" rtlCol="0" anchor="t"/>
          <a:lstStyle/>
          <a:p>
            <a:pPr marL="0" indent="0" algn="ctr">
              <a:lnSpc>
                <a:spcPts val="2300"/>
              </a:lnSpc>
              <a:buNone/>
            </a:pPr>
            <a:r>
              <a:rPr lang="en-US" sz="2300" dirty="0">
                <a:solidFill>
                  <a:srgbClr val="CFCBBF"/>
                </a:solidFill>
                <a:latin typeface="Prata" panose="00000500000000000000" pitchFamily="34" charset="0"/>
                <a:ea typeface="Prata" panose="00000500000000000000" pitchFamily="34" charset="-122"/>
                <a:cs typeface="Prata" panose="00000500000000000000" pitchFamily="34" charset="-120"/>
              </a:rPr>
              <a:t>5</a:t>
            </a:r>
            <a:endParaRPr lang="en-US" sz="2300" dirty="0"/>
          </a:p>
        </p:txBody>
      </p:sp>
      <p:sp>
        <p:nvSpPr>
          <p:cNvPr id="27" name="Text 25"/>
          <p:cNvSpPr/>
          <p:nvPr/>
        </p:nvSpPr>
        <p:spPr>
          <a:xfrm>
            <a:off x="3865007" y="6007060"/>
            <a:ext cx="2467928" cy="306943"/>
          </a:xfrm>
          <a:prstGeom prst="rect">
            <a:avLst/>
          </a:prstGeom>
          <a:noFill/>
        </p:spPr>
        <p:txBody>
          <a:bodyPr wrap="none" lIns="0" tIns="0" rIns="0" bIns="0" rtlCol="0" anchor="t"/>
          <a:lstStyle/>
          <a:p>
            <a:pPr marL="0" indent="0" algn="r">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Analytics Dashboard</a:t>
            </a:r>
            <a:endParaRPr lang="en-US" sz="1900" dirty="0"/>
          </a:p>
        </p:txBody>
      </p:sp>
      <p:sp>
        <p:nvSpPr>
          <p:cNvPr id="28" name="Text 26"/>
          <p:cNvSpPr/>
          <p:nvPr/>
        </p:nvSpPr>
        <p:spPr>
          <a:xfrm>
            <a:off x="785813" y="6431875"/>
            <a:ext cx="5547122" cy="1257300"/>
          </a:xfrm>
          <a:prstGeom prst="rect">
            <a:avLst/>
          </a:prstGeom>
          <a:noFill/>
        </p:spPr>
        <p:txBody>
          <a:bodyPr wrap="square" lIns="0" tIns="0" rIns="0" bIns="0" rtlCol="0" anchor="t"/>
          <a:lstStyle/>
          <a:p>
            <a:pPr marL="0" indent="0" algn="r">
              <a:lnSpc>
                <a:spcPts val="2450"/>
              </a:lnSpc>
              <a:buNone/>
            </a:pPr>
            <a:r>
              <a:rPr lang="en-US" sz="1500" dirty="0">
                <a:solidFill>
                  <a:srgbClr val="CFCBBF"/>
                </a:solidFill>
                <a:latin typeface="Raleway" pitchFamily="34" charset="0"/>
                <a:ea typeface="Raleway" pitchFamily="34" charset="-122"/>
                <a:cs typeface="Raleway" pitchFamily="34" charset="-120"/>
              </a:rPr>
              <a:t>Comprehensive analytics will track disease patterns, treatment effectiveness, and crop health trends. Agricultural researchers and policymakers will gain valuable insights for broader agricultural planning.</a:t>
            </a:r>
            <a:endParaRPr lang="en-US" sz="1500" dirty="0"/>
          </a:p>
        </p:txBody>
      </p:sp>
      <p:sp>
        <p:nvSpPr>
          <p:cNvPr id="30" name="Text Box 29"/>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31" name="Chevron 30"/>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Chevron 31"/>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38488"/>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Results &amp; Impact</a:t>
            </a:r>
            <a:endParaRPr lang="en-US" sz="3900" dirty="0"/>
          </a:p>
        </p:txBody>
      </p:sp>
      <p:sp>
        <p:nvSpPr>
          <p:cNvPr id="3" name="Text 1"/>
          <p:cNvSpPr/>
          <p:nvPr/>
        </p:nvSpPr>
        <p:spPr>
          <a:xfrm>
            <a:off x="793790" y="2255401"/>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Our agricultural AI platform represents a significant breakthrough in democratizing access to expert crop diagnosis and treatment recommendations. The integration of advanced technologies has created tangible benefits for farming communities worldwide.</a:t>
            </a:r>
            <a:endParaRPr lang="en-US" sz="1550" dirty="0"/>
          </a:p>
        </p:txBody>
      </p:sp>
      <p:sp>
        <p:nvSpPr>
          <p:cNvPr id="4" name="Text 2"/>
          <p:cNvSpPr/>
          <p:nvPr/>
        </p:nvSpPr>
        <p:spPr>
          <a:xfrm>
            <a:off x="793790" y="3212902"/>
            <a:ext cx="4182189" cy="654963"/>
          </a:xfrm>
          <a:prstGeom prst="rect">
            <a:avLst/>
          </a:prstGeom>
          <a:noFill/>
        </p:spPr>
        <p:txBody>
          <a:bodyPr wrap="none" lIns="0" tIns="0" rIns="0" bIns="0" rtlCol="0" anchor="t"/>
          <a:lstStyle/>
          <a:p>
            <a:pPr marL="0" indent="0" algn="ctr">
              <a:lnSpc>
                <a:spcPts val="5150"/>
              </a:lnSpc>
              <a:buNone/>
            </a:pPr>
            <a:r>
              <a:rPr lang="en-US" sz="5150" dirty="0">
                <a:solidFill>
                  <a:srgbClr val="CFCBBF"/>
                </a:solidFill>
                <a:latin typeface="Prata" panose="00000500000000000000" pitchFamily="34" charset="0"/>
                <a:ea typeface="Prata" panose="00000500000000000000" pitchFamily="34" charset="-122"/>
                <a:cs typeface="Prata" panose="00000500000000000000" pitchFamily="34" charset="-120"/>
              </a:rPr>
              <a:t>95%</a:t>
            </a:r>
            <a:endParaRPr lang="en-US" sz="5150" dirty="0"/>
          </a:p>
        </p:txBody>
      </p:sp>
      <p:sp>
        <p:nvSpPr>
          <p:cNvPr id="5" name="Text 3"/>
          <p:cNvSpPr/>
          <p:nvPr/>
        </p:nvSpPr>
        <p:spPr>
          <a:xfrm>
            <a:off x="1644372" y="4115872"/>
            <a:ext cx="2480905" cy="310158"/>
          </a:xfrm>
          <a:prstGeom prst="rect">
            <a:avLst/>
          </a:prstGeom>
          <a:noFill/>
        </p:spPr>
        <p:txBody>
          <a:bodyPr wrap="none" lIns="0" tIns="0" rIns="0" bIns="0" rtlCol="0" anchor="t"/>
          <a:lstStyle/>
          <a:p>
            <a:pPr marL="0" indent="0" algn="ctr">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Diagnostic Accuracy</a:t>
            </a:r>
            <a:endParaRPr lang="en-US" sz="1950" dirty="0"/>
          </a:p>
        </p:txBody>
      </p:sp>
      <p:sp>
        <p:nvSpPr>
          <p:cNvPr id="6" name="Text 4"/>
          <p:cNvSpPr/>
          <p:nvPr/>
        </p:nvSpPr>
        <p:spPr>
          <a:xfrm>
            <a:off x="793790" y="4545092"/>
            <a:ext cx="4182189" cy="1270159"/>
          </a:xfrm>
          <a:prstGeom prst="rect">
            <a:avLst/>
          </a:prstGeom>
          <a:noFill/>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Successfully integrated multiple AI technologies to achieve high precision in disease identification across various crop types and conditions.</a:t>
            </a:r>
            <a:endParaRPr lang="en-US" sz="1550" dirty="0"/>
          </a:p>
        </p:txBody>
      </p:sp>
      <p:sp>
        <p:nvSpPr>
          <p:cNvPr id="7" name="Text 5"/>
          <p:cNvSpPr/>
          <p:nvPr/>
        </p:nvSpPr>
        <p:spPr>
          <a:xfrm>
            <a:off x="5223986" y="3212902"/>
            <a:ext cx="4182308" cy="654963"/>
          </a:xfrm>
          <a:prstGeom prst="rect">
            <a:avLst/>
          </a:prstGeom>
          <a:noFill/>
        </p:spPr>
        <p:txBody>
          <a:bodyPr wrap="none" lIns="0" tIns="0" rIns="0" bIns="0" rtlCol="0" anchor="t"/>
          <a:lstStyle/>
          <a:p>
            <a:pPr marL="0" indent="0" algn="ctr">
              <a:lnSpc>
                <a:spcPts val="5150"/>
              </a:lnSpc>
              <a:buNone/>
            </a:pPr>
            <a:r>
              <a:rPr lang="en-US" sz="5150" dirty="0">
                <a:solidFill>
                  <a:srgbClr val="CFCBBF"/>
                </a:solidFill>
                <a:latin typeface="Prata" panose="00000500000000000000" pitchFamily="34" charset="0"/>
                <a:ea typeface="Prata" panose="00000500000000000000" pitchFamily="34" charset="-122"/>
                <a:cs typeface="Prata" panose="00000500000000000000" pitchFamily="34" charset="-120"/>
              </a:rPr>
              <a:t>6</a:t>
            </a:r>
            <a:endParaRPr lang="en-US" sz="5150" dirty="0"/>
          </a:p>
        </p:txBody>
      </p:sp>
      <p:sp>
        <p:nvSpPr>
          <p:cNvPr id="8" name="Text 6"/>
          <p:cNvSpPr/>
          <p:nvPr/>
        </p:nvSpPr>
        <p:spPr>
          <a:xfrm>
            <a:off x="6005632" y="4115872"/>
            <a:ext cx="2619018" cy="310158"/>
          </a:xfrm>
          <a:prstGeom prst="rect">
            <a:avLst/>
          </a:prstGeom>
          <a:noFill/>
        </p:spPr>
        <p:txBody>
          <a:bodyPr wrap="none" lIns="0" tIns="0" rIns="0" bIns="0" rtlCol="0" anchor="t"/>
          <a:lstStyle/>
          <a:p>
            <a:pPr marL="0" indent="0" algn="ctr">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Languages Supported</a:t>
            </a:r>
            <a:endParaRPr lang="en-US" sz="1950" dirty="0"/>
          </a:p>
        </p:txBody>
      </p:sp>
      <p:sp>
        <p:nvSpPr>
          <p:cNvPr id="9" name="Text 7"/>
          <p:cNvSpPr/>
          <p:nvPr/>
        </p:nvSpPr>
        <p:spPr>
          <a:xfrm>
            <a:off x="5223986" y="4545092"/>
            <a:ext cx="4182308" cy="1270159"/>
          </a:xfrm>
          <a:prstGeom prst="rect">
            <a:avLst/>
          </a:prstGeom>
          <a:noFill/>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Multilingual functionality breaks down communication barriers and serves diverse farming communities across different regions and cultures.</a:t>
            </a:r>
            <a:endParaRPr lang="en-US" sz="1550" dirty="0"/>
          </a:p>
        </p:txBody>
      </p:sp>
      <p:sp>
        <p:nvSpPr>
          <p:cNvPr id="10" name="Text 8"/>
          <p:cNvSpPr/>
          <p:nvPr/>
        </p:nvSpPr>
        <p:spPr>
          <a:xfrm>
            <a:off x="9654302" y="3212902"/>
            <a:ext cx="4182308" cy="654963"/>
          </a:xfrm>
          <a:prstGeom prst="rect">
            <a:avLst/>
          </a:prstGeom>
          <a:noFill/>
        </p:spPr>
        <p:txBody>
          <a:bodyPr wrap="none" lIns="0" tIns="0" rIns="0" bIns="0" rtlCol="0" anchor="t"/>
          <a:lstStyle/>
          <a:p>
            <a:pPr marL="0" indent="0" algn="ctr">
              <a:lnSpc>
                <a:spcPts val="5150"/>
              </a:lnSpc>
              <a:buNone/>
            </a:pPr>
            <a:r>
              <a:rPr lang="en-US" sz="5150" dirty="0">
                <a:solidFill>
                  <a:srgbClr val="CFCBBF"/>
                </a:solidFill>
                <a:latin typeface="Prata" panose="00000500000000000000" pitchFamily="34" charset="0"/>
                <a:ea typeface="Prata" panose="00000500000000000000" pitchFamily="34" charset="-122"/>
                <a:cs typeface="Prata" panose="00000500000000000000" pitchFamily="34" charset="-120"/>
              </a:rPr>
              <a:t>3 sec</a:t>
            </a:r>
            <a:endParaRPr lang="en-US" sz="5150" dirty="0"/>
          </a:p>
        </p:txBody>
      </p:sp>
      <p:sp>
        <p:nvSpPr>
          <p:cNvPr id="11" name="Text 9"/>
          <p:cNvSpPr/>
          <p:nvPr/>
        </p:nvSpPr>
        <p:spPr>
          <a:xfrm>
            <a:off x="10322957" y="4115872"/>
            <a:ext cx="2844879" cy="310158"/>
          </a:xfrm>
          <a:prstGeom prst="rect">
            <a:avLst/>
          </a:prstGeom>
          <a:noFill/>
        </p:spPr>
        <p:txBody>
          <a:bodyPr wrap="none" lIns="0" tIns="0" rIns="0" bIns="0" rtlCol="0" anchor="t"/>
          <a:lstStyle/>
          <a:p>
            <a:pPr marL="0" indent="0" algn="ctr">
              <a:lnSpc>
                <a:spcPts val="2400"/>
              </a:lnSpc>
              <a:buNone/>
            </a:pPr>
            <a:r>
              <a:rPr lang="en-US" sz="1950" dirty="0">
                <a:solidFill>
                  <a:srgbClr val="CFCBBF"/>
                </a:solidFill>
                <a:latin typeface="Prata" panose="00000500000000000000" pitchFamily="34" charset="0"/>
                <a:ea typeface="Prata" panose="00000500000000000000" pitchFamily="34" charset="-122"/>
                <a:cs typeface="Prata" panose="00000500000000000000" pitchFamily="34" charset="-120"/>
              </a:rPr>
              <a:t>Average Response Time</a:t>
            </a:r>
            <a:endParaRPr lang="en-US" sz="1950" dirty="0"/>
          </a:p>
        </p:txBody>
      </p:sp>
      <p:sp>
        <p:nvSpPr>
          <p:cNvPr id="12" name="Text 10"/>
          <p:cNvSpPr/>
          <p:nvPr/>
        </p:nvSpPr>
        <p:spPr>
          <a:xfrm>
            <a:off x="9654302" y="4545092"/>
            <a:ext cx="4182308" cy="1270159"/>
          </a:xfrm>
          <a:prstGeom prst="rect">
            <a:avLst/>
          </a:prstGeom>
          <a:noFill/>
        </p:spPr>
        <p:txBody>
          <a:bodyPr wrap="square" lIns="0" tIns="0" rIns="0" bIns="0" rtlCol="0" anchor="t"/>
          <a:lstStyle/>
          <a:p>
            <a:pPr marL="0" indent="0" algn="ctr">
              <a:lnSpc>
                <a:spcPts val="2500"/>
              </a:lnSpc>
              <a:buNone/>
            </a:pPr>
            <a:r>
              <a:rPr lang="en-US" sz="1550" dirty="0">
                <a:solidFill>
                  <a:srgbClr val="CFCBBF"/>
                </a:solidFill>
                <a:latin typeface="Raleway" pitchFamily="34" charset="0"/>
                <a:ea typeface="Raleway" pitchFamily="34" charset="-122"/>
                <a:cs typeface="Raleway" pitchFamily="34" charset="-120"/>
              </a:rPr>
              <a:t>Real-time processing delivers instant results, enabling farmers to make quick decisions that can save entire crops from disease damage.</a:t>
            </a:r>
            <a:endParaRPr lang="en-US" sz="1550" dirty="0"/>
          </a:p>
        </p:txBody>
      </p:sp>
      <p:sp>
        <p:nvSpPr>
          <p:cNvPr id="13" name="Text 11"/>
          <p:cNvSpPr/>
          <p:nvPr/>
        </p:nvSpPr>
        <p:spPr>
          <a:xfrm>
            <a:off x="793790" y="6038493"/>
            <a:ext cx="13042821" cy="95261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expected impact extends far beyond technical metrics. Early disease detection capabilities can reduce crop losses by up to 40%, directly improving farmer incomes and food security. Enhanced decision-making through expert AI guidance empowers farmers with knowledge previously available only to agricultural specialists.</a:t>
            </a:r>
            <a:endParaRPr lang="en-US" sz="1550" dirty="0"/>
          </a:p>
        </p:txBody>
      </p:sp>
      <p:sp>
        <p:nvSpPr>
          <p:cNvPr id="15" name="Text Box 14"/>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6" name="Chevron 15"/>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Chevron 16"/>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3418" y="867966"/>
            <a:ext cx="4675703" cy="526018"/>
          </a:xfrm>
          <a:prstGeom prst="rect">
            <a:avLst/>
          </a:prstGeom>
          <a:noFill/>
        </p:spPr>
        <p:txBody>
          <a:bodyPr wrap="none" lIns="0" tIns="0" rIns="0" bIns="0" rtlCol="0" anchor="t"/>
          <a:lstStyle/>
          <a:p>
            <a:pPr marL="0" indent="0" algn="l">
              <a:lnSpc>
                <a:spcPts val="4100"/>
              </a:lnSpc>
              <a:buNone/>
            </a:pPr>
            <a:r>
              <a:rPr lang="en-US" sz="3300" dirty="0">
                <a:solidFill>
                  <a:srgbClr val="F2E782"/>
                </a:solidFill>
                <a:latin typeface="Prata" panose="00000500000000000000" pitchFamily="34" charset="0"/>
                <a:ea typeface="Prata" panose="00000500000000000000" pitchFamily="34" charset="-122"/>
                <a:cs typeface="Prata" panose="00000500000000000000" pitchFamily="34" charset="-120"/>
              </a:rPr>
              <a:t>Challenges &amp; Solutions</a:t>
            </a:r>
            <a:endParaRPr lang="en-US" sz="3300" dirty="0"/>
          </a:p>
        </p:txBody>
      </p:sp>
      <p:pic>
        <p:nvPicPr>
          <p:cNvPr id="3" name="Image 0" descr="preencoded.png"/>
          <p:cNvPicPr>
            <a:picLocks noChangeAspect="1"/>
          </p:cNvPicPr>
          <p:nvPr/>
        </p:nvPicPr>
        <p:blipFill>
          <a:blip r:embed="rId1"/>
          <a:stretch>
            <a:fillRect/>
          </a:stretch>
        </p:blipFill>
        <p:spPr>
          <a:xfrm>
            <a:off x="673418" y="1730693"/>
            <a:ext cx="841772" cy="1609725"/>
          </a:xfrm>
          <a:prstGeom prst="rect">
            <a:avLst/>
          </a:prstGeom>
        </p:spPr>
      </p:pic>
      <p:sp>
        <p:nvSpPr>
          <p:cNvPr id="4" name="Text 1"/>
          <p:cNvSpPr/>
          <p:nvPr/>
        </p:nvSpPr>
        <p:spPr>
          <a:xfrm>
            <a:off x="1683544" y="1899047"/>
            <a:ext cx="3095268"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Model Optimization Challenge</a:t>
            </a:r>
            <a:endParaRPr lang="en-US" sz="1650" dirty="0"/>
          </a:p>
        </p:txBody>
      </p:sp>
      <p:sp>
        <p:nvSpPr>
          <p:cNvPr id="5" name="Text 2"/>
          <p:cNvSpPr/>
          <p:nvPr/>
        </p:nvSpPr>
        <p:spPr>
          <a:xfrm>
            <a:off x="1683544" y="2263140"/>
            <a:ext cx="12273439" cy="538639"/>
          </a:xfrm>
          <a:prstGeom prst="rect">
            <a:avLst/>
          </a:prstGeom>
          <a:noFill/>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Deploying complex machine learning models for web applications required significant optimization. Large models created slow response times and high server costs.</a:t>
            </a:r>
            <a:endParaRPr lang="en-US" sz="1300" dirty="0"/>
          </a:p>
        </p:txBody>
      </p:sp>
      <p:sp>
        <p:nvSpPr>
          <p:cNvPr id="6" name="Text 3"/>
          <p:cNvSpPr/>
          <p:nvPr/>
        </p:nvSpPr>
        <p:spPr>
          <a:xfrm>
            <a:off x="1683544" y="2902744"/>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ONNX model conversion reduced model size by 60% while maintaining accuracy. Efficient preprocessing pipelines further improved performance.</a:t>
            </a:r>
            <a:endParaRPr lang="en-US" sz="1300" dirty="0"/>
          </a:p>
        </p:txBody>
      </p:sp>
      <p:pic>
        <p:nvPicPr>
          <p:cNvPr id="7" name="Image 1" descr="preencoded.png"/>
          <p:cNvPicPr>
            <a:picLocks noChangeAspect="1"/>
          </p:cNvPicPr>
          <p:nvPr/>
        </p:nvPicPr>
        <p:blipFill>
          <a:blip r:embed="rId2"/>
          <a:stretch>
            <a:fillRect/>
          </a:stretch>
        </p:blipFill>
        <p:spPr>
          <a:xfrm>
            <a:off x="673418" y="3340418"/>
            <a:ext cx="841772" cy="1340406"/>
          </a:xfrm>
          <a:prstGeom prst="rect">
            <a:avLst/>
          </a:prstGeom>
        </p:spPr>
      </p:pic>
      <p:sp>
        <p:nvSpPr>
          <p:cNvPr id="8" name="Text 4"/>
          <p:cNvSpPr/>
          <p:nvPr/>
        </p:nvSpPr>
        <p:spPr>
          <a:xfrm>
            <a:off x="1683544" y="3508772"/>
            <a:ext cx="2217658"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Multilingual Accuracy</a:t>
            </a:r>
            <a:endParaRPr lang="en-US" sz="1650" dirty="0"/>
          </a:p>
        </p:txBody>
      </p:sp>
      <p:sp>
        <p:nvSpPr>
          <p:cNvPr id="9" name="Text 5"/>
          <p:cNvSpPr/>
          <p:nvPr/>
        </p:nvSpPr>
        <p:spPr>
          <a:xfrm>
            <a:off x="1683544" y="3872865"/>
            <a:ext cx="12273439" cy="269319"/>
          </a:xfrm>
          <a:prstGeom prst="rect">
            <a:avLst/>
          </a:prstGeom>
          <a:noFill/>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Maintaining diagnostic precision across different languages while preserving technical accuracy of agricultural terminology posed significant challenges.</a:t>
            </a:r>
            <a:endParaRPr lang="en-US" sz="1300" dirty="0"/>
          </a:p>
        </p:txBody>
      </p:sp>
      <p:sp>
        <p:nvSpPr>
          <p:cNvPr id="10" name="Text 6"/>
          <p:cNvSpPr/>
          <p:nvPr/>
        </p:nvSpPr>
        <p:spPr>
          <a:xfrm>
            <a:off x="1683544" y="4243149"/>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Robust translation pipeline with agricultural domain-specific dictionaries ensures consistent accuracy across all supported languages.</a:t>
            </a:r>
            <a:endParaRPr lang="en-US" sz="1300" dirty="0"/>
          </a:p>
        </p:txBody>
      </p:sp>
      <p:pic>
        <p:nvPicPr>
          <p:cNvPr id="11" name="Image 2" descr="preencoded.png"/>
          <p:cNvPicPr>
            <a:picLocks noChangeAspect="1"/>
          </p:cNvPicPr>
          <p:nvPr/>
        </p:nvPicPr>
        <p:blipFill>
          <a:blip r:embed="rId3"/>
          <a:stretch>
            <a:fillRect/>
          </a:stretch>
        </p:blipFill>
        <p:spPr>
          <a:xfrm>
            <a:off x="673418" y="4680823"/>
            <a:ext cx="841772" cy="1340406"/>
          </a:xfrm>
          <a:prstGeom prst="rect">
            <a:avLst/>
          </a:prstGeom>
        </p:spPr>
      </p:pic>
      <p:sp>
        <p:nvSpPr>
          <p:cNvPr id="12" name="Text 7"/>
          <p:cNvSpPr/>
          <p:nvPr/>
        </p:nvSpPr>
        <p:spPr>
          <a:xfrm>
            <a:off x="1683544" y="4849178"/>
            <a:ext cx="2127290"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Real-time Processing</a:t>
            </a:r>
            <a:endParaRPr lang="en-US" sz="1650" dirty="0"/>
          </a:p>
        </p:txBody>
      </p:sp>
      <p:sp>
        <p:nvSpPr>
          <p:cNvPr id="13" name="Text 8"/>
          <p:cNvSpPr/>
          <p:nvPr/>
        </p:nvSpPr>
        <p:spPr>
          <a:xfrm>
            <a:off x="1683544" y="5213271"/>
            <a:ext cx="12273439" cy="269319"/>
          </a:xfrm>
          <a:prstGeom prst="rect">
            <a:avLst/>
          </a:prstGeom>
          <a:noFill/>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Farmers need immediate results, but complex AI operations traditionally require significant processing time, especially for image analysis.</a:t>
            </a:r>
            <a:endParaRPr lang="en-US" sz="1300" dirty="0"/>
          </a:p>
        </p:txBody>
      </p:sp>
      <p:sp>
        <p:nvSpPr>
          <p:cNvPr id="14" name="Text 9"/>
          <p:cNvSpPr/>
          <p:nvPr/>
        </p:nvSpPr>
        <p:spPr>
          <a:xfrm>
            <a:off x="1683544" y="5583555"/>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Asynchronous processing architecture handles multiple requests simultaneously while optimized algorithms deliver results in under 3 seconds.</a:t>
            </a:r>
            <a:endParaRPr lang="en-US" sz="1300" dirty="0"/>
          </a:p>
        </p:txBody>
      </p:sp>
      <p:pic>
        <p:nvPicPr>
          <p:cNvPr id="15" name="Image 3" descr="preencoded.png"/>
          <p:cNvPicPr>
            <a:picLocks noChangeAspect="1"/>
          </p:cNvPicPr>
          <p:nvPr/>
        </p:nvPicPr>
        <p:blipFill>
          <a:blip r:embed="rId4"/>
          <a:stretch>
            <a:fillRect/>
          </a:stretch>
        </p:blipFill>
        <p:spPr>
          <a:xfrm>
            <a:off x="673418" y="6021229"/>
            <a:ext cx="841772" cy="1340406"/>
          </a:xfrm>
          <a:prstGeom prst="rect">
            <a:avLst/>
          </a:prstGeom>
        </p:spPr>
      </p:pic>
      <p:sp>
        <p:nvSpPr>
          <p:cNvPr id="16" name="Text 10"/>
          <p:cNvSpPr/>
          <p:nvPr/>
        </p:nvSpPr>
        <p:spPr>
          <a:xfrm>
            <a:off x="1683544" y="6189583"/>
            <a:ext cx="2944773" cy="263128"/>
          </a:xfrm>
          <a:prstGeom prst="rect">
            <a:avLst/>
          </a:prstGeom>
          <a:noFill/>
        </p:spPr>
        <p:txBody>
          <a:bodyPr wrap="none" lIns="0" tIns="0" rIns="0" bIns="0" rtlCol="0" anchor="t"/>
          <a:lstStyle/>
          <a:p>
            <a:pPr marL="0" indent="0" algn="l">
              <a:lnSpc>
                <a:spcPts val="2050"/>
              </a:lnSpc>
              <a:buNone/>
            </a:pPr>
            <a:r>
              <a:rPr lang="en-US" sz="1650" dirty="0">
                <a:solidFill>
                  <a:srgbClr val="CFCBBF"/>
                </a:solidFill>
                <a:latin typeface="Prata" panose="00000500000000000000" pitchFamily="34" charset="0"/>
                <a:ea typeface="Prata" panose="00000500000000000000" pitchFamily="34" charset="-122"/>
                <a:cs typeface="Prata" panose="00000500000000000000" pitchFamily="34" charset="-120"/>
              </a:rPr>
              <a:t>Cross-platform Compatibility</a:t>
            </a:r>
            <a:endParaRPr lang="en-US" sz="1650" dirty="0"/>
          </a:p>
        </p:txBody>
      </p:sp>
      <p:sp>
        <p:nvSpPr>
          <p:cNvPr id="17" name="Text 11"/>
          <p:cNvSpPr/>
          <p:nvPr/>
        </p:nvSpPr>
        <p:spPr>
          <a:xfrm>
            <a:off x="1683544" y="6553676"/>
            <a:ext cx="12273439" cy="269319"/>
          </a:xfrm>
          <a:prstGeom prst="rect">
            <a:avLst/>
          </a:prstGeom>
          <a:noFill/>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Ensuring consistent performance across different devices, operating systems, and browsers while maintaining feature parity.</a:t>
            </a:r>
            <a:endParaRPr lang="en-US" sz="1300" dirty="0"/>
          </a:p>
        </p:txBody>
      </p:sp>
      <p:sp>
        <p:nvSpPr>
          <p:cNvPr id="18" name="Text 12"/>
          <p:cNvSpPr/>
          <p:nvPr/>
        </p:nvSpPr>
        <p:spPr>
          <a:xfrm>
            <a:off x="1683544" y="6923961"/>
            <a:ext cx="12273439" cy="269319"/>
          </a:xfrm>
          <a:prstGeom prst="rect">
            <a:avLst/>
          </a:prstGeom>
          <a:noFill/>
        </p:spPr>
        <p:txBody>
          <a:bodyPr wrap="none" lIns="0" tIns="0" rIns="0" bIns="0" rtlCol="0" anchor="t"/>
          <a:lstStyle/>
          <a:p>
            <a:pPr marL="0" indent="0" algn="l">
              <a:lnSpc>
                <a:spcPts val="2100"/>
              </a:lnSpc>
              <a:buNone/>
            </a:pPr>
            <a:r>
              <a:rPr lang="en-US" sz="1300" b="1" dirty="0">
                <a:solidFill>
                  <a:srgbClr val="CFCBBF"/>
                </a:solidFill>
                <a:latin typeface="Raleway" pitchFamily="34" charset="0"/>
                <a:ea typeface="Raleway" pitchFamily="34" charset="-122"/>
                <a:cs typeface="Raleway" pitchFamily="34" charset="-120"/>
              </a:rPr>
              <a:t>Solution:</a:t>
            </a:r>
            <a:r>
              <a:rPr lang="en-US" sz="1300" dirty="0">
                <a:solidFill>
                  <a:srgbClr val="CFCBBF"/>
                </a:solidFill>
                <a:latin typeface="Raleway" pitchFamily="34" charset="0"/>
                <a:ea typeface="Raleway" pitchFamily="34" charset="-122"/>
                <a:cs typeface="Raleway" pitchFamily="34" charset="-120"/>
              </a:rPr>
              <a:t> Comprehensive testing framework validates functionality across platforms, with responsive design ensuring optimal experience on all devices.</a:t>
            </a:r>
            <a:endParaRPr lang="en-US" sz="1300" dirty="0"/>
          </a:p>
        </p:txBody>
      </p:sp>
      <p:sp>
        <p:nvSpPr>
          <p:cNvPr id="20" name="Text Box 19"/>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1" name="Chevron 20"/>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2" name="Chevron 21"/>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4824" y="729496"/>
            <a:ext cx="3092768" cy="386596"/>
          </a:xfrm>
          <a:prstGeom prst="rect">
            <a:avLst/>
          </a:prstGeom>
          <a:noFill/>
        </p:spPr>
        <p:txBody>
          <a:bodyPr wrap="none" lIns="0" tIns="0" rIns="0" bIns="0" rtlCol="0" anchor="t"/>
          <a:lstStyle/>
          <a:p>
            <a:pPr marL="0" indent="0" algn="l">
              <a:lnSpc>
                <a:spcPts val="3000"/>
              </a:lnSpc>
              <a:buNone/>
            </a:pPr>
            <a:r>
              <a:rPr lang="en-US" sz="2400" dirty="0">
                <a:solidFill>
                  <a:srgbClr val="F2E782"/>
                </a:solidFill>
                <a:latin typeface="Prata" panose="00000500000000000000" pitchFamily="34" charset="0"/>
                <a:ea typeface="Prata" panose="00000500000000000000" pitchFamily="34" charset="-122"/>
                <a:cs typeface="Prata" panose="00000500000000000000" pitchFamily="34" charset="-120"/>
              </a:rPr>
              <a:t>Live Demonstration</a:t>
            </a:r>
            <a:endParaRPr lang="en-US" sz="2400" dirty="0"/>
          </a:p>
        </p:txBody>
      </p:sp>
      <p:sp>
        <p:nvSpPr>
          <p:cNvPr id="3" name="Text 1"/>
          <p:cNvSpPr/>
          <p:nvPr/>
        </p:nvSpPr>
        <p:spPr>
          <a:xfrm>
            <a:off x="494824" y="1363504"/>
            <a:ext cx="13640752"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Experience our agricultural AI platform in action through an interactive demonstration that showcases the full range of capabilities designed to support farmers in their daily decision-making.</a:t>
            </a:r>
            <a:endParaRPr lang="en-US" sz="950" dirty="0"/>
          </a:p>
        </p:txBody>
      </p:sp>
      <p:sp>
        <p:nvSpPr>
          <p:cNvPr id="4" name="Text 2"/>
          <p:cNvSpPr/>
          <p:nvPr/>
        </p:nvSpPr>
        <p:spPr>
          <a:xfrm>
            <a:off x="494824" y="1824157"/>
            <a:ext cx="1855589" cy="231934"/>
          </a:xfrm>
          <a:prstGeom prst="rect">
            <a:avLst/>
          </a:prstGeom>
          <a:noFill/>
        </p:spPr>
        <p:txBody>
          <a:bodyPr wrap="none" lIns="0" tIns="0" rIns="0" bIns="0" rtlCol="0" anchor="t"/>
          <a:lstStyle/>
          <a:p>
            <a:pPr marL="0" indent="0" algn="l">
              <a:lnSpc>
                <a:spcPts val="1800"/>
              </a:lnSpc>
              <a:buNone/>
            </a:pPr>
            <a:r>
              <a:rPr lang="en-US" sz="1450" dirty="0">
                <a:solidFill>
                  <a:srgbClr val="F2E782"/>
                </a:solidFill>
                <a:latin typeface="Prata" panose="00000500000000000000" pitchFamily="34" charset="0"/>
                <a:ea typeface="Prata" panose="00000500000000000000" pitchFamily="34" charset="-122"/>
                <a:cs typeface="Prata" panose="00000500000000000000" pitchFamily="34" charset="-120"/>
              </a:rPr>
              <a:t>Demo Features</a:t>
            </a:r>
            <a:endParaRPr lang="en-US" sz="1450" dirty="0"/>
          </a:p>
        </p:txBody>
      </p:sp>
      <p:pic>
        <p:nvPicPr>
          <p:cNvPr id="5" name="Image 0" descr="preencoded.png"/>
          <p:cNvPicPr>
            <a:picLocks noChangeAspect="1"/>
          </p:cNvPicPr>
          <p:nvPr/>
        </p:nvPicPr>
        <p:blipFill>
          <a:blip r:embed="rId1"/>
          <a:stretch>
            <a:fillRect/>
          </a:stretch>
        </p:blipFill>
        <p:spPr>
          <a:xfrm>
            <a:off x="494665" y="2256790"/>
            <a:ext cx="6856095" cy="3502660"/>
          </a:xfrm>
          <a:prstGeom prst="rect">
            <a:avLst/>
          </a:prstGeom>
        </p:spPr>
      </p:pic>
      <p:sp>
        <p:nvSpPr>
          <p:cNvPr id="6" name="Text 3"/>
          <p:cNvSpPr/>
          <p:nvPr/>
        </p:nvSpPr>
        <p:spPr>
          <a:xfrm>
            <a:off x="494824" y="4332565"/>
            <a:ext cx="6669524" cy="197882"/>
          </a:xfrm>
          <a:prstGeom prst="rect">
            <a:avLst/>
          </a:prstGeom>
          <a:noFill/>
        </p:spPr>
        <p:txBody>
          <a:bodyPr wrap="none" lIns="0" tIns="0" rIns="0" bIns="0" rtlCol="0" anchor="t"/>
          <a:lstStyle/>
          <a:p>
            <a:pPr marL="0" indent="0" algn="l">
              <a:lnSpc>
                <a:spcPts val="1550"/>
              </a:lnSpc>
              <a:buNone/>
            </a:pPr>
            <a:endParaRPr lang="en-US" sz="950" dirty="0"/>
          </a:p>
        </p:txBody>
      </p:sp>
      <p:sp>
        <p:nvSpPr>
          <p:cNvPr id="7" name="Text 4"/>
          <p:cNvSpPr/>
          <p:nvPr/>
        </p:nvSpPr>
        <p:spPr>
          <a:xfrm>
            <a:off x="494824" y="4641771"/>
            <a:ext cx="6669524" cy="197882"/>
          </a:xfrm>
          <a:prstGeom prst="rect">
            <a:avLst/>
          </a:prstGeom>
          <a:noFill/>
        </p:spPr>
        <p:txBody>
          <a:bodyPr wrap="none" lIns="0" tIns="0" rIns="0" bIns="0" rtlCol="0" anchor="t"/>
          <a:lstStyle/>
          <a:p>
            <a:pPr marL="0" indent="0" algn="l">
              <a:lnSpc>
                <a:spcPts val="1550"/>
              </a:lnSpc>
              <a:buNone/>
            </a:pPr>
            <a:endParaRPr lang="en-US" sz="950" dirty="0"/>
          </a:p>
        </p:txBody>
      </p:sp>
      <p:sp>
        <p:nvSpPr>
          <p:cNvPr id="8" name="Text 5"/>
          <p:cNvSpPr/>
          <p:nvPr/>
        </p:nvSpPr>
        <p:spPr>
          <a:xfrm>
            <a:off x="494824" y="6278761"/>
            <a:ext cx="6669524" cy="395764"/>
          </a:xfrm>
          <a:prstGeom prst="rect">
            <a:avLst/>
          </a:prstGeom>
          <a:noFill/>
        </p:spPr>
        <p:txBody>
          <a:bodyPr wrap="squar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Image Upload &amp; Disease Detection:</a:t>
            </a:r>
            <a:r>
              <a:rPr lang="en-US" sz="950" dirty="0">
                <a:solidFill>
                  <a:srgbClr val="CFCBBF"/>
                </a:solidFill>
                <a:latin typeface="Raleway" pitchFamily="34" charset="0"/>
                <a:ea typeface="Raleway" pitchFamily="34" charset="-122"/>
                <a:cs typeface="Raleway" pitchFamily="34" charset="-120"/>
              </a:rPr>
              <a:t> Upload plant leaf images and receive instant AI-powered disease identification with confidence scores</a:t>
            </a:r>
            <a:endParaRPr lang="en-US" sz="950" dirty="0"/>
          </a:p>
        </p:txBody>
      </p:sp>
      <p:sp>
        <p:nvSpPr>
          <p:cNvPr id="9" name="Text 6"/>
          <p:cNvSpPr/>
          <p:nvPr/>
        </p:nvSpPr>
        <p:spPr>
          <a:xfrm>
            <a:off x="494824" y="6874589"/>
            <a:ext cx="6669524" cy="197882"/>
          </a:xfrm>
          <a:prstGeom prst="rect">
            <a:avLst/>
          </a:prstGeom>
          <a:noFill/>
        </p:spPr>
        <p:txBody>
          <a:bodyPr wrap="non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Voice Input Processing:</a:t>
            </a:r>
            <a:r>
              <a:rPr lang="en-US" sz="950" dirty="0">
                <a:solidFill>
                  <a:srgbClr val="CFCBBF"/>
                </a:solidFill>
                <a:latin typeface="Raleway" pitchFamily="34" charset="0"/>
                <a:ea typeface="Raleway" pitchFamily="34" charset="-122"/>
                <a:cs typeface="Raleway" pitchFamily="34" charset="-120"/>
              </a:rPr>
              <a:t> Speak symptoms naturally in your preferred language</a:t>
            </a:r>
            <a:endParaRPr lang="en-US" sz="950" dirty="0"/>
          </a:p>
        </p:txBody>
      </p:sp>
      <p:sp>
        <p:nvSpPr>
          <p:cNvPr id="10" name="Text 7"/>
          <p:cNvSpPr/>
          <p:nvPr/>
        </p:nvSpPr>
        <p:spPr>
          <a:xfrm>
            <a:off x="494824" y="7193796"/>
            <a:ext cx="6669524" cy="197882"/>
          </a:xfrm>
          <a:prstGeom prst="rect">
            <a:avLst/>
          </a:prstGeom>
          <a:noFill/>
        </p:spPr>
        <p:txBody>
          <a:bodyPr wrap="non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Multilingual Conversation:</a:t>
            </a:r>
            <a:r>
              <a:rPr lang="en-US" sz="950" dirty="0">
                <a:solidFill>
                  <a:srgbClr val="CFCBBF"/>
                </a:solidFill>
                <a:latin typeface="Raleway" pitchFamily="34" charset="0"/>
                <a:ea typeface="Raleway" pitchFamily="34" charset="-122"/>
                <a:cs typeface="Raleway" pitchFamily="34" charset="-120"/>
              </a:rPr>
              <a:t> Seamlessly switch between languages during interaction</a:t>
            </a:r>
            <a:endParaRPr lang="en-US" sz="950" dirty="0"/>
          </a:p>
        </p:txBody>
      </p:sp>
      <p:sp>
        <p:nvSpPr>
          <p:cNvPr id="11" name="Text 8"/>
          <p:cNvSpPr/>
          <p:nvPr/>
        </p:nvSpPr>
        <p:spPr>
          <a:xfrm>
            <a:off x="494824" y="7512368"/>
            <a:ext cx="6669524" cy="197882"/>
          </a:xfrm>
          <a:prstGeom prst="rect">
            <a:avLst/>
          </a:prstGeom>
          <a:noFill/>
        </p:spPr>
        <p:txBody>
          <a:bodyPr wrap="none" lIns="0" tIns="0" rIns="0" bIns="0" rtlCol="0" anchor="t"/>
          <a:lstStyle/>
          <a:p>
            <a:pPr marL="0" indent="0" algn="l">
              <a:lnSpc>
                <a:spcPts val="1550"/>
              </a:lnSpc>
              <a:buSzPct val="100000"/>
              <a:buNone/>
            </a:pPr>
            <a:r>
              <a:rPr lang="en-US" sz="950" b="1" dirty="0">
                <a:solidFill>
                  <a:srgbClr val="CFCBBF"/>
                </a:solidFill>
                <a:latin typeface="Raleway" pitchFamily="34" charset="0"/>
                <a:ea typeface="Raleway" pitchFamily="34" charset="-122"/>
                <a:cs typeface="Raleway" pitchFamily="34" charset="-120"/>
              </a:rPr>
              <a:t>Text-Based Symptom Analysis:</a:t>
            </a:r>
            <a:r>
              <a:rPr lang="en-US" sz="950" dirty="0">
                <a:solidFill>
                  <a:srgbClr val="CFCBBF"/>
                </a:solidFill>
                <a:latin typeface="Raleway" pitchFamily="34" charset="0"/>
                <a:ea typeface="Raleway" pitchFamily="34" charset="-122"/>
                <a:cs typeface="Raleway" pitchFamily="34" charset="-120"/>
              </a:rPr>
              <a:t> Type detailed descriptions for comprehensive diagnosis</a:t>
            </a:r>
            <a:endParaRPr lang="en-US" sz="950" dirty="0"/>
          </a:p>
        </p:txBody>
      </p:sp>
      <p:sp>
        <p:nvSpPr>
          <p:cNvPr id="12" name="Text 9"/>
          <p:cNvSpPr/>
          <p:nvPr/>
        </p:nvSpPr>
        <p:spPr>
          <a:xfrm>
            <a:off x="7473672" y="1824157"/>
            <a:ext cx="1855589" cy="231934"/>
          </a:xfrm>
          <a:prstGeom prst="rect">
            <a:avLst/>
          </a:prstGeom>
          <a:noFill/>
        </p:spPr>
        <p:txBody>
          <a:bodyPr wrap="none" lIns="0" tIns="0" rIns="0" bIns="0" rtlCol="0" anchor="t"/>
          <a:lstStyle/>
          <a:p>
            <a:pPr marL="0" indent="0" algn="l">
              <a:lnSpc>
                <a:spcPts val="1800"/>
              </a:lnSpc>
              <a:buNone/>
            </a:pPr>
            <a:r>
              <a:rPr lang="en-US" sz="1450" dirty="0">
                <a:solidFill>
                  <a:srgbClr val="F2E782"/>
                </a:solidFill>
                <a:latin typeface="Prata" panose="00000500000000000000" pitchFamily="34" charset="0"/>
                <a:ea typeface="Prata" panose="00000500000000000000" pitchFamily="34" charset="-122"/>
                <a:cs typeface="Prata" panose="00000500000000000000" pitchFamily="34" charset="-120"/>
              </a:rPr>
              <a:t>Step-by-Step Demo</a:t>
            </a:r>
            <a:endParaRPr lang="en-US" sz="1450" dirty="0"/>
          </a:p>
        </p:txBody>
      </p:sp>
      <p:sp>
        <p:nvSpPr>
          <p:cNvPr id="13" name="Text 10"/>
          <p:cNvSpPr/>
          <p:nvPr/>
        </p:nvSpPr>
        <p:spPr>
          <a:xfrm>
            <a:off x="7473672" y="2195155"/>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01</a:t>
            </a:r>
            <a:endParaRPr lang="en-US" sz="950" dirty="0"/>
          </a:p>
        </p:txBody>
      </p:sp>
      <p:pic>
        <p:nvPicPr>
          <p:cNvPr id="14" name="Image 1" descr="preencoded.png"/>
          <p:cNvPicPr>
            <a:picLocks noChangeAspect="1"/>
          </p:cNvPicPr>
          <p:nvPr/>
        </p:nvPicPr>
        <p:blipFill>
          <a:blip r:embed="rId2"/>
          <a:stretch>
            <a:fillRect/>
          </a:stretch>
        </p:blipFill>
        <p:spPr>
          <a:xfrm>
            <a:off x="7473672" y="2389942"/>
            <a:ext cx="6669524" cy="15240"/>
          </a:xfrm>
          <a:prstGeom prst="rect">
            <a:avLst/>
          </a:prstGeom>
        </p:spPr>
      </p:pic>
      <p:sp>
        <p:nvSpPr>
          <p:cNvPr id="15" name="Text 11"/>
          <p:cNvSpPr/>
          <p:nvPr/>
        </p:nvSpPr>
        <p:spPr>
          <a:xfrm>
            <a:off x="7473672" y="2482215"/>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Image Analysis</a:t>
            </a:r>
            <a:endParaRPr lang="en-US" sz="1200" dirty="0"/>
          </a:p>
        </p:txBody>
      </p:sp>
      <p:sp>
        <p:nvSpPr>
          <p:cNvPr id="16" name="Text 12"/>
          <p:cNvSpPr/>
          <p:nvPr/>
        </p:nvSpPr>
        <p:spPr>
          <a:xfrm>
            <a:off x="7473672" y="2799159"/>
            <a:ext cx="6669524" cy="395764"/>
          </a:xfrm>
          <a:prstGeom prst="rect">
            <a:avLst/>
          </a:prstGeom>
          <a:noFill/>
        </p:spPr>
        <p:txBody>
          <a:bodyPr wrap="squar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Upload a plant leaf photo and watch real-time disease detection with detailed results and treatment recommendations.</a:t>
            </a:r>
            <a:endParaRPr lang="en-US" sz="950" dirty="0"/>
          </a:p>
        </p:txBody>
      </p:sp>
      <p:sp>
        <p:nvSpPr>
          <p:cNvPr id="17" name="Text 13"/>
          <p:cNvSpPr/>
          <p:nvPr/>
        </p:nvSpPr>
        <p:spPr>
          <a:xfrm>
            <a:off x="7473672" y="3411379"/>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02</a:t>
            </a:r>
            <a:endParaRPr lang="en-US" sz="950" dirty="0"/>
          </a:p>
        </p:txBody>
      </p:sp>
      <p:pic>
        <p:nvPicPr>
          <p:cNvPr id="18" name="Image 2" descr="preencoded.png"/>
          <p:cNvPicPr>
            <a:picLocks noChangeAspect="1"/>
          </p:cNvPicPr>
          <p:nvPr/>
        </p:nvPicPr>
        <p:blipFill>
          <a:blip r:embed="rId2"/>
          <a:stretch>
            <a:fillRect/>
          </a:stretch>
        </p:blipFill>
        <p:spPr>
          <a:xfrm>
            <a:off x="7473672" y="3593783"/>
            <a:ext cx="6669524" cy="15240"/>
          </a:xfrm>
          <a:prstGeom prst="rect">
            <a:avLst/>
          </a:prstGeom>
        </p:spPr>
      </p:pic>
      <p:sp>
        <p:nvSpPr>
          <p:cNvPr id="19" name="Text 14"/>
          <p:cNvSpPr/>
          <p:nvPr/>
        </p:nvSpPr>
        <p:spPr>
          <a:xfrm>
            <a:off x="7473672" y="3698438"/>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Voice Recognition</a:t>
            </a:r>
            <a:endParaRPr lang="en-US" sz="1200" dirty="0"/>
          </a:p>
        </p:txBody>
      </p:sp>
      <p:sp>
        <p:nvSpPr>
          <p:cNvPr id="20" name="Text 15"/>
          <p:cNvSpPr/>
          <p:nvPr/>
        </p:nvSpPr>
        <p:spPr>
          <a:xfrm>
            <a:off x="7473672" y="4015383"/>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Demonstrate natural language processing by describing symptoms verbally in multiple languages.</a:t>
            </a:r>
            <a:endParaRPr lang="en-US" sz="950" dirty="0"/>
          </a:p>
        </p:txBody>
      </p:sp>
      <p:sp>
        <p:nvSpPr>
          <p:cNvPr id="21" name="Text 16"/>
          <p:cNvSpPr/>
          <p:nvPr/>
        </p:nvSpPr>
        <p:spPr>
          <a:xfrm>
            <a:off x="7473672" y="4429720"/>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03</a:t>
            </a:r>
            <a:endParaRPr lang="en-US" sz="950" dirty="0"/>
          </a:p>
        </p:txBody>
      </p:sp>
      <p:pic>
        <p:nvPicPr>
          <p:cNvPr id="22" name="Image 3" descr="preencoded.png"/>
          <p:cNvPicPr>
            <a:picLocks noChangeAspect="1"/>
          </p:cNvPicPr>
          <p:nvPr/>
        </p:nvPicPr>
        <p:blipFill>
          <a:blip r:embed="rId2"/>
          <a:stretch>
            <a:fillRect/>
          </a:stretch>
        </p:blipFill>
        <p:spPr>
          <a:xfrm>
            <a:off x="7473672" y="4599861"/>
            <a:ext cx="6669524" cy="15240"/>
          </a:xfrm>
          <a:prstGeom prst="rect">
            <a:avLst/>
          </a:prstGeom>
        </p:spPr>
      </p:pic>
      <p:sp>
        <p:nvSpPr>
          <p:cNvPr id="23" name="Text 17"/>
          <p:cNvSpPr/>
          <p:nvPr/>
        </p:nvSpPr>
        <p:spPr>
          <a:xfrm>
            <a:off x="7473672" y="4716780"/>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Language Switching</a:t>
            </a:r>
            <a:endParaRPr lang="en-US" sz="1200" dirty="0"/>
          </a:p>
        </p:txBody>
      </p:sp>
      <p:sp>
        <p:nvSpPr>
          <p:cNvPr id="24" name="Text 18"/>
          <p:cNvSpPr/>
          <p:nvPr/>
        </p:nvSpPr>
        <p:spPr>
          <a:xfrm>
            <a:off x="7473672" y="5033724"/>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Show seamless translation capabilities by switching between English, Spanish, and other supported languages.</a:t>
            </a:r>
            <a:endParaRPr lang="en-US" sz="950" dirty="0"/>
          </a:p>
        </p:txBody>
      </p:sp>
      <p:sp>
        <p:nvSpPr>
          <p:cNvPr id="25" name="Text 19"/>
          <p:cNvSpPr/>
          <p:nvPr/>
        </p:nvSpPr>
        <p:spPr>
          <a:xfrm>
            <a:off x="7473672" y="5448062"/>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04</a:t>
            </a:r>
            <a:endParaRPr lang="en-US" sz="950" dirty="0"/>
          </a:p>
        </p:txBody>
      </p:sp>
      <p:pic>
        <p:nvPicPr>
          <p:cNvPr id="26" name="Image 4" descr="preencoded.png"/>
          <p:cNvPicPr>
            <a:picLocks noChangeAspect="1"/>
          </p:cNvPicPr>
          <p:nvPr/>
        </p:nvPicPr>
        <p:blipFill>
          <a:blip r:embed="rId2"/>
          <a:stretch>
            <a:fillRect/>
          </a:stretch>
        </p:blipFill>
        <p:spPr>
          <a:xfrm>
            <a:off x="7473672" y="5605820"/>
            <a:ext cx="6669524" cy="15240"/>
          </a:xfrm>
          <a:prstGeom prst="rect">
            <a:avLst/>
          </a:prstGeom>
        </p:spPr>
      </p:pic>
      <p:sp>
        <p:nvSpPr>
          <p:cNvPr id="27" name="Text 20"/>
          <p:cNvSpPr/>
          <p:nvPr/>
        </p:nvSpPr>
        <p:spPr>
          <a:xfrm>
            <a:off x="7473672" y="5735122"/>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Symptom Matching</a:t>
            </a:r>
            <a:endParaRPr lang="en-US" sz="1200" dirty="0"/>
          </a:p>
        </p:txBody>
      </p:sp>
      <p:sp>
        <p:nvSpPr>
          <p:cNvPr id="28" name="Text 21"/>
          <p:cNvSpPr/>
          <p:nvPr/>
        </p:nvSpPr>
        <p:spPr>
          <a:xfrm>
            <a:off x="7473672" y="6052066"/>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Enter text-based symptom descriptions and observe intelligent fuzzy matching with disease database.</a:t>
            </a:r>
            <a:endParaRPr lang="en-US" sz="950" dirty="0"/>
          </a:p>
        </p:txBody>
      </p:sp>
      <p:sp>
        <p:nvSpPr>
          <p:cNvPr id="29" name="Text 22"/>
          <p:cNvSpPr/>
          <p:nvPr/>
        </p:nvSpPr>
        <p:spPr>
          <a:xfrm>
            <a:off x="7473672" y="6466403"/>
            <a:ext cx="123706" cy="154543"/>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Prata Light" pitchFamily="34" charset="0"/>
                <a:ea typeface="Prata Light" pitchFamily="34" charset="-122"/>
                <a:cs typeface="Prata Light" pitchFamily="34" charset="-120"/>
              </a:rPr>
              <a:t>05</a:t>
            </a:r>
            <a:endParaRPr lang="en-US" sz="950" dirty="0"/>
          </a:p>
        </p:txBody>
      </p:sp>
      <p:pic>
        <p:nvPicPr>
          <p:cNvPr id="30" name="Image 5" descr="preencoded.png"/>
          <p:cNvPicPr>
            <a:picLocks noChangeAspect="1"/>
          </p:cNvPicPr>
          <p:nvPr/>
        </p:nvPicPr>
        <p:blipFill>
          <a:blip r:embed="rId2"/>
          <a:stretch>
            <a:fillRect/>
          </a:stretch>
        </p:blipFill>
        <p:spPr>
          <a:xfrm>
            <a:off x="7473672" y="6611898"/>
            <a:ext cx="6669524" cy="15240"/>
          </a:xfrm>
          <a:prstGeom prst="rect">
            <a:avLst/>
          </a:prstGeom>
        </p:spPr>
      </p:pic>
      <p:sp>
        <p:nvSpPr>
          <p:cNvPr id="31" name="Text 23"/>
          <p:cNvSpPr/>
          <p:nvPr/>
        </p:nvSpPr>
        <p:spPr>
          <a:xfrm>
            <a:off x="7473672" y="6753463"/>
            <a:ext cx="1546384" cy="193238"/>
          </a:xfrm>
          <a:prstGeom prst="rect">
            <a:avLst/>
          </a:prstGeom>
          <a:noFill/>
        </p:spPr>
        <p:txBody>
          <a:bodyPr wrap="none" lIns="0" tIns="0" rIns="0" bIns="0" rtlCol="0" anchor="t"/>
          <a:lstStyle/>
          <a:p>
            <a:pPr marL="0" indent="0" algn="l">
              <a:lnSpc>
                <a:spcPts val="1500"/>
              </a:lnSpc>
              <a:buNone/>
            </a:pPr>
            <a:r>
              <a:rPr lang="en-US" sz="1200" dirty="0">
                <a:solidFill>
                  <a:srgbClr val="CFCBBF"/>
                </a:solidFill>
                <a:latin typeface="Prata" panose="00000500000000000000" pitchFamily="34" charset="0"/>
                <a:ea typeface="Prata" panose="00000500000000000000" pitchFamily="34" charset="-122"/>
                <a:cs typeface="Prata" panose="00000500000000000000" pitchFamily="34" charset="-120"/>
              </a:rPr>
              <a:t>Results Integration</a:t>
            </a:r>
            <a:endParaRPr lang="en-US" sz="1200" dirty="0"/>
          </a:p>
        </p:txBody>
      </p:sp>
      <p:sp>
        <p:nvSpPr>
          <p:cNvPr id="32" name="Text 24"/>
          <p:cNvSpPr/>
          <p:nvPr/>
        </p:nvSpPr>
        <p:spPr>
          <a:xfrm>
            <a:off x="7473672" y="7070407"/>
            <a:ext cx="6669524" cy="197882"/>
          </a:xfrm>
          <a:prstGeom prst="rect">
            <a:avLst/>
          </a:prstGeom>
          <a:noFill/>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Review comprehensive diagnosis combining visual, audio, and text inputs for complete assessment.</a:t>
            </a:r>
            <a:endParaRPr lang="en-US" sz="950" dirty="0"/>
          </a:p>
        </p:txBody>
      </p:sp>
      <p:sp>
        <p:nvSpPr>
          <p:cNvPr id="34" name="Text Box 3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35" name="Chevron 3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Chevron 3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38313"/>
            <a:ext cx="9923621" cy="1240393"/>
          </a:xfrm>
          <a:prstGeom prst="rect">
            <a:avLst/>
          </a:prstGeom>
          <a:noFill/>
        </p:spPr>
        <p:txBody>
          <a:bodyPr wrap="none" lIns="0" tIns="0" rIns="0" bIns="0" rtlCol="0" anchor="t"/>
          <a:lstStyle/>
          <a:p>
            <a:pPr marL="0" indent="0" algn="l">
              <a:lnSpc>
                <a:spcPts val="9750"/>
              </a:lnSpc>
              <a:buNone/>
            </a:pPr>
            <a:r>
              <a:rPr lang="en-US" sz="7800" dirty="0">
                <a:solidFill>
                  <a:srgbClr val="F2E782"/>
                </a:solidFill>
                <a:latin typeface="Prata" panose="00000500000000000000" pitchFamily="34" charset="0"/>
                <a:ea typeface="Prata" panose="00000500000000000000" pitchFamily="34" charset="-122"/>
                <a:cs typeface="Prata" panose="00000500000000000000" pitchFamily="34" charset="-120"/>
              </a:rPr>
              <a:t>Thank You</a:t>
            </a:r>
            <a:endParaRPr lang="en-US" sz="7800" dirty="0"/>
          </a:p>
        </p:txBody>
      </p:sp>
      <p:sp>
        <p:nvSpPr>
          <p:cNvPr id="3" name="Text 1"/>
          <p:cNvSpPr/>
          <p:nvPr/>
        </p:nvSpPr>
        <p:spPr>
          <a:xfrm>
            <a:off x="793790" y="3375541"/>
            <a:ext cx="13042821" cy="95261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We've developed more than just a diagnostic tool – we've created a bridge between advanced AI technology and practical agricultural needs. Our platform empowers farmers with expert-level knowledge, breaks down language barriers, and provides instant access to life-saving crop information.</a:t>
            </a:r>
            <a:endParaRPr lang="en-US" sz="1550" dirty="0"/>
          </a:p>
        </p:txBody>
      </p:sp>
      <p:sp>
        <p:nvSpPr>
          <p:cNvPr id="4" name="Text 2"/>
          <p:cNvSpPr/>
          <p:nvPr/>
        </p:nvSpPr>
        <p:spPr>
          <a:xfrm>
            <a:off x="1091446" y="4774644"/>
            <a:ext cx="12745164"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"Technology should serve humanity, and in agriculture, it should serve those who feed the world. Our AI platform puts powerful diagnostic capabilities directly into the hands of farmers, wherever they are."</a:t>
            </a:r>
            <a:endParaRPr lang="en-US" sz="1550" dirty="0"/>
          </a:p>
        </p:txBody>
      </p:sp>
      <p:sp>
        <p:nvSpPr>
          <p:cNvPr id="5" name="Shape 3"/>
          <p:cNvSpPr/>
          <p:nvPr/>
        </p:nvSpPr>
        <p:spPr>
          <a:xfrm>
            <a:off x="793790" y="4551402"/>
            <a:ext cx="22860" cy="1081564"/>
          </a:xfrm>
          <a:prstGeom prst="rect">
            <a:avLst/>
          </a:prstGeom>
          <a:solidFill>
            <a:srgbClr val="EEE27D"/>
          </a:solidFill>
        </p:spPr>
      </p:sp>
      <p:sp>
        <p:nvSpPr>
          <p:cNvPr id="6" name="Text 4"/>
          <p:cNvSpPr/>
          <p:nvPr/>
        </p:nvSpPr>
        <p:spPr>
          <a:xfrm>
            <a:off x="793790" y="5856208"/>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The future of agriculture lies in the intelligent integration of traditional farming wisdom with cutting-edge technology. Together, we can build a more food-secure world where every farmer has access to the knowledge they need to succeed.</a:t>
            </a:r>
            <a:endParaRPr lang="en-US" sz="1550" dirty="0"/>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05188"/>
            <a:ext cx="11195328" cy="620078"/>
          </a:xfrm>
          <a:prstGeom prst="rect">
            <a:avLst/>
          </a:prstGeom>
          <a:noFill/>
        </p:spPr>
        <p:txBody>
          <a:bodyPr wrap="none" lIns="0" tIns="0" rIns="0" bIns="0" rtlCol="0" anchor="t"/>
          <a:lstStyle/>
          <a:p>
            <a:pPr marL="0" indent="0" algn="l">
              <a:lnSpc>
                <a:spcPts val="4850"/>
              </a:lnSpc>
              <a:buNone/>
            </a:pPr>
            <a:r>
              <a:rPr lang="en-US" sz="3900" dirty="0">
                <a:solidFill>
                  <a:srgbClr val="F2E782"/>
                </a:solidFill>
                <a:latin typeface="Prata" panose="00000500000000000000" pitchFamily="34" charset="0"/>
                <a:ea typeface="Prata" panose="00000500000000000000" pitchFamily="34" charset="-122"/>
                <a:cs typeface="Prata" panose="00000500000000000000" pitchFamily="34" charset="-120"/>
              </a:rPr>
              <a:t>Revolutionizing Agriculture with AI Intelligence</a:t>
            </a:r>
            <a:endParaRPr lang="en-US" sz="3900" dirty="0"/>
          </a:p>
        </p:txBody>
      </p:sp>
      <p:sp>
        <p:nvSpPr>
          <p:cNvPr id="3" name="Text 1"/>
          <p:cNvSpPr/>
          <p:nvPr/>
        </p:nvSpPr>
        <p:spPr>
          <a:xfrm>
            <a:off x="793790" y="2621280"/>
            <a:ext cx="2977039" cy="372070"/>
          </a:xfrm>
          <a:prstGeom prst="rect">
            <a:avLst/>
          </a:prstGeom>
          <a:noFill/>
        </p:spPr>
        <p:txBody>
          <a:bodyPr wrap="none" lIns="0" tIns="0" rIns="0" bIns="0" rtlCol="0" anchor="t"/>
          <a:lstStyle/>
          <a:p>
            <a:pPr marL="0" indent="0" algn="l">
              <a:lnSpc>
                <a:spcPts val="2900"/>
              </a:lnSpc>
              <a:buNone/>
            </a:pPr>
            <a:r>
              <a:rPr lang="en-US" sz="2300" dirty="0">
                <a:solidFill>
                  <a:srgbClr val="F2E782"/>
                </a:solidFill>
                <a:latin typeface="Prata" panose="00000500000000000000" pitchFamily="34" charset="0"/>
                <a:ea typeface="Prata" panose="00000500000000000000" pitchFamily="34" charset="-122"/>
                <a:cs typeface="Prata" panose="00000500000000000000" pitchFamily="34" charset="-120"/>
              </a:rPr>
              <a:t>What is Agrobot?</a:t>
            </a:r>
            <a:endParaRPr lang="en-US" sz="2300" dirty="0"/>
          </a:p>
        </p:txBody>
      </p:sp>
      <p:sp>
        <p:nvSpPr>
          <p:cNvPr id="4" name="Text 2"/>
          <p:cNvSpPr/>
          <p:nvPr/>
        </p:nvSpPr>
        <p:spPr>
          <a:xfrm>
            <a:off x="793790" y="3191708"/>
            <a:ext cx="6279356" cy="1905238"/>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Agrobot is a groundbreaking AI-powered agricultural assistant designed specifically for farmers who need instant, reliable guidance in the field. This comprehensive web-based platform combines advanced computer vision, natural language processing, and multilingual support to deliver immediate plant disease diagnosis and treatment recommendations.</a:t>
            </a:r>
            <a:endParaRPr lang="en-US" sz="1550" dirty="0"/>
          </a:p>
        </p:txBody>
      </p:sp>
      <p:sp>
        <p:nvSpPr>
          <p:cNvPr id="5" name="Text 3"/>
          <p:cNvSpPr/>
          <p:nvPr/>
        </p:nvSpPr>
        <p:spPr>
          <a:xfrm>
            <a:off x="793790" y="5275540"/>
            <a:ext cx="6279356" cy="1270159"/>
          </a:xfrm>
          <a:prstGeom prst="rect">
            <a:avLst/>
          </a:prstGeom>
          <a:noFill/>
        </p:spPr>
        <p:txBody>
          <a:bodyPr wrap="square" lIns="0" tIns="0" rIns="0" bIns="0" rtlCol="0" anchor="t"/>
          <a:lstStyle/>
          <a:p>
            <a:pPr marL="0" indent="0" algn="l">
              <a:lnSpc>
                <a:spcPts val="2500"/>
              </a:lnSpc>
              <a:buNone/>
            </a:pPr>
            <a:r>
              <a:rPr lang="en-US" sz="1550" dirty="0">
                <a:solidFill>
                  <a:srgbClr val="CFCBBF"/>
                </a:solidFill>
                <a:latin typeface="Raleway" pitchFamily="34" charset="0"/>
                <a:ea typeface="Raleway" pitchFamily="34" charset="-122"/>
                <a:cs typeface="Raleway" pitchFamily="34" charset="-120"/>
              </a:rPr>
              <a:t>Built on the robust Django framework, Agrobot bridges the gap between complex agricultural science and practical farming needs, making expert knowledge accessible to farmers regardless of their technical background or location.</a:t>
            </a:r>
            <a:endParaRPr lang="en-US" sz="1550" dirty="0"/>
          </a:p>
        </p:txBody>
      </p:sp>
      <p:sp>
        <p:nvSpPr>
          <p:cNvPr id="6" name="Text 4"/>
          <p:cNvSpPr/>
          <p:nvPr/>
        </p:nvSpPr>
        <p:spPr>
          <a:xfrm>
            <a:off x="7564874" y="2621280"/>
            <a:ext cx="2977039" cy="372070"/>
          </a:xfrm>
          <a:prstGeom prst="rect">
            <a:avLst/>
          </a:prstGeom>
          <a:noFill/>
        </p:spPr>
        <p:txBody>
          <a:bodyPr wrap="none" lIns="0" tIns="0" rIns="0" bIns="0" rtlCol="0" anchor="t"/>
          <a:lstStyle/>
          <a:p>
            <a:pPr marL="0" indent="0" algn="l">
              <a:lnSpc>
                <a:spcPts val="2900"/>
              </a:lnSpc>
              <a:buNone/>
            </a:pPr>
            <a:r>
              <a:rPr lang="en-US" sz="2300" dirty="0">
                <a:solidFill>
                  <a:srgbClr val="F2E782"/>
                </a:solidFill>
                <a:latin typeface="Prata" panose="00000500000000000000" pitchFamily="34" charset="0"/>
                <a:ea typeface="Prata" panose="00000500000000000000" pitchFamily="34" charset="-122"/>
                <a:cs typeface="Prata" panose="00000500000000000000" pitchFamily="34" charset="-120"/>
              </a:rPr>
              <a:t>Core Capabilities</a:t>
            </a:r>
            <a:endParaRPr lang="en-US" sz="2300" dirty="0"/>
          </a:p>
        </p:txBody>
      </p:sp>
      <p:sp>
        <p:nvSpPr>
          <p:cNvPr id="7" name="Text 5"/>
          <p:cNvSpPr/>
          <p:nvPr/>
        </p:nvSpPr>
        <p:spPr>
          <a:xfrm>
            <a:off x="7564874" y="3191708"/>
            <a:ext cx="6279356" cy="63507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Image-based plant disease detection using deep learning models</a:t>
            </a:r>
            <a:endParaRPr lang="en-US" sz="1550" dirty="0"/>
          </a:p>
        </p:txBody>
      </p:sp>
      <p:sp>
        <p:nvSpPr>
          <p:cNvPr id="8" name="Text 6"/>
          <p:cNvSpPr/>
          <p:nvPr/>
        </p:nvSpPr>
        <p:spPr>
          <a:xfrm>
            <a:off x="7564874" y="3896201"/>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Advanced text-based symptom analysis and pattern matching</a:t>
            </a:r>
            <a:endParaRPr lang="en-US" sz="1550" dirty="0"/>
          </a:p>
        </p:txBody>
      </p:sp>
      <p:sp>
        <p:nvSpPr>
          <p:cNvPr id="9" name="Text 7"/>
          <p:cNvSpPr/>
          <p:nvPr/>
        </p:nvSpPr>
        <p:spPr>
          <a:xfrm>
            <a:off x="7564874" y="4283154"/>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Voice input support through integrated Web Speech API</a:t>
            </a:r>
            <a:endParaRPr lang="en-US" sz="1550" dirty="0"/>
          </a:p>
        </p:txBody>
      </p:sp>
      <p:sp>
        <p:nvSpPr>
          <p:cNvPr id="10" name="Text 8"/>
          <p:cNvSpPr/>
          <p:nvPr/>
        </p:nvSpPr>
        <p:spPr>
          <a:xfrm>
            <a:off x="7564874" y="4670108"/>
            <a:ext cx="6279356" cy="63507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Comprehensive multi-language support across six Indian languages</a:t>
            </a:r>
            <a:endParaRPr lang="en-US" sz="1550" dirty="0"/>
          </a:p>
        </p:txBody>
      </p:sp>
      <p:sp>
        <p:nvSpPr>
          <p:cNvPr id="11" name="Text 9"/>
          <p:cNvSpPr/>
          <p:nvPr/>
        </p:nvSpPr>
        <p:spPr>
          <a:xfrm>
            <a:off x="7564874" y="5374600"/>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Real-time translation and response generation</a:t>
            </a:r>
            <a:endParaRPr lang="en-US" sz="1550" dirty="0"/>
          </a:p>
        </p:txBody>
      </p:sp>
      <p:sp>
        <p:nvSpPr>
          <p:cNvPr id="12" name="Text 10"/>
          <p:cNvSpPr/>
          <p:nvPr/>
        </p:nvSpPr>
        <p:spPr>
          <a:xfrm>
            <a:off x="7564874" y="5761553"/>
            <a:ext cx="6279356"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24/7 availability through web platform accessibility</a:t>
            </a:r>
            <a:endParaRPr lang="en-US" sz="1550" dirty="0"/>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5319" y="443627"/>
            <a:ext cx="8293537" cy="504230"/>
          </a:xfrm>
          <a:prstGeom prst="rect">
            <a:avLst/>
          </a:prstGeom>
          <a:noFill/>
        </p:spPr>
        <p:txBody>
          <a:bodyPr wrap="none" lIns="0" tIns="0" rIns="0" bIns="0" rtlCol="0" anchor="t"/>
          <a:lstStyle/>
          <a:p>
            <a:pPr marL="0" indent="0" algn="l">
              <a:lnSpc>
                <a:spcPts val="3950"/>
              </a:lnSpc>
              <a:buNone/>
            </a:pPr>
            <a:r>
              <a:rPr lang="en-US" sz="3150" dirty="0">
                <a:solidFill>
                  <a:srgbClr val="F2E782"/>
                </a:solidFill>
                <a:latin typeface="Prata" panose="00000500000000000000" pitchFamily="34" charset="0"/>
                <a:ea typeface="Prata" panose="00000500000000000000" pitchFamily="34" charset="-122"/>
                <a:cs typeface="Prata" panose="00000500000000000000" pitchFamily="34" charset="-120"/>
              </a:rPr>
              <a:t>Addressing Critical Agricultural Challenges</a:t>
            </a:r>
            <a:endParaRPr lang="en-US" sz="3150" dirty="0"/>
          </a:p>
        </p:txBody>
      </p:sp>
      <p:sp>
        <p:nvSpPr>
          <p:cNvPr id="3" name="Shape 1"/>
          <p:cNvSpPr/>
          <p:nvPr/>
        </p:nvSpPr>
        <p:spPr>
          <a:xfrm>
            <a:off x="645319" y="1270516"/>
            <a:ext cx="4338995" cy="1962150"/>
          </a:xfrm>
          <a:prstGeom prst="roundRect">
            <a:avLst>
              <a:gd name="adj" fmla="val 1233"/>
            </a:avLst>
          </a:prstGeom>
          <a:solidFill>
            <a:srgbClr val="3A3B3C"/>
          </a:solidFill>
        </p:spPr>
      </p:sp>
      <p:sp>
        <p:nvSpPr>
          <p:cNvPr id="4" name="Text 2"/>
          <p:cNvSpPr/>
          <p:nvPr/>
        </p:nvSpPr>
        <p:spPr>
          <a:xfrm>
            <a:off x="806648" y="1431846"/>
            <a:ext cx="2707124"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Disease Identification Crisis</a:t>
            </a:r>
            <a:endParaRPr lang="en-US" sz="1550" dirty="0"/>
          </a:p>
        </p:txBody>
      </p:sp>
      <p:sp>
        <p:nvSpPr>
          <p:cNvPr id="5" name="Text 3"/>
          <p:cNvSpPr/>
          <p:nvPr/>
        </p:nvSpPr>
        <p:spPr>
          <a:xfrm>
            <a:off x="806648" y="1780699"/>
            <a:ext cx="4016335" cy="1290638"/>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Farmers struggle to identify plant diseases quickly and accurately, leading to inappropriate treatments and significant crop losses. Traditional identification methods rely on visual experience that takes years to develop.</a:t>
            </a:r>
            <a:endParaRPr lang="en-US" sz="1250" dirty="0"/>
          </a:p>
        </p:txBody>
      </p:sp>
      <p:sp>
        <p:nvSpPr>
          <p:cNvPr id="6" name="Shape 4"/>
          <p:cNvSpPr/>
          <p:nvPr/>
        </p:nvSpPr>
        <p:spPr>
          <a:xfrm>
            <a:off x="5145643" y="1270516"/>
            <a:ext cx="4338995" cy="1962150"/>
          </a:xfrm>
          <a:prstGeom prst="roundRect">
            <a:avLst>
              <a:gd name="adj" fmla="val 1233"/>
            </a:avLst>
          </a:prstGeom>
          <a:solidFill>
            <a:srgbClr val="3A3B3C"/>
          </a:solidFill>
        </p:spPr>
      </p:sp>
      <p:sp>
        <p:nvSpPr>
          <p:cNvPr id="7" name="Text 5"/>
          <p:cNvSpPr/>
          <p:nvPr/>
        </p:nvSpPr>
        <p:spPr>
          <a:xfrm>
            <a:off x="5306973" y="1431846"/>
            <a:ext cx="2016800"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Language Barriers</a:t>
            </a:r>
            <a:endParaRPr lang="en-US" sz="1550" dirty="0"/>
          </a:p>
        </p:txBody>
      </p:sp>
      <p:sp>
        <p:nvSpPr>
          <p:cNvPr id="8" name="Text 6"/>
          <p:cNvSpPr/>
          <p:nvPr/>
        </p:nvSpPr>
        <p:spPr>
          <a:xfrm>
            <a:off x="5306973" y="1780699"/>
            <a:ext cx="4016335" cy="1290638"/>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Agricultural information is often available only in English, creating barriers for local farmers who are more comfortable communicating in their native languages. This limits access to critical farming knowledge.</a:t>
            </a:r>
            <a:endParaRPr lang="en-US" sz="1250" dirty="0"/>
          </a:p>
        </p:txBody>
      </p:sp>
      <p:sp>
        <p:nvSpPr>
          <p:cNvPr id="9" name="Shape 7"/>
          <p:cNvSpPr/>
          <p:nvPr/>
        </p:nvSpPr>
        <p:spPr>
          <a:xfrm>
            <a:off x="9645968" y="1270516"/>
            <a:ext cx="4338995" cy="1962150"/>
          </a:xfrm>
          <a:prstGeom prst="roundRect">
            <a:avLst>
              <a:gd name="adj" fmla="val 1233"/>
            </a:avLst>
          </a:prstGeom>
          <a:solidFill>
            <a:srgbClr val="3A3B3C"/>
          </a:solidFill>
        </p:spPr>
      </p:sp>
      <p:sp>
        <p:nvSpPr>
          <p:cNvPr id="10" name="Text 8"/>
          <p:cNvSpPr/>
          <p:nvPr/>
        </p:nvSpPr>
        <p:spPr>
          <a:xfrm>
            <a:off x="9807297" y="1431846"/>
            <a:ext cx="2448997"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Time-Sensitive Decisions</a:t>
            </a:r>
            <a:endParaRPr lang="en-US" sz="1550" dirty="0"/>
          </a:p>
        </p:txBody>
      </p:sp>
      <p:sp>
        <p:nvSpPr>
          <p:cNvPr id="11" name="Text 9"/>
          <p:cNvSpPr/>
          <p:nvPr/>
        </p:nvSpPr>
        <p:spPr>
          <a:xfrm>
            <a:off x="9807297" y="1780699"/>
            <a:ext cx="4016335" cy="1032510"/>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Plant diseases spread rapidly, and delayed diagnosis can result in devastating crop losses. Farmers need immediate access to expert consultation, especially in remote areas where agricultural experts are scarce.</a:t>
            </a:r>
            <a:endParaRPr lang="en-US" sz="1250" dirty="0"/>
          </a:p>
        </p:txBody>
      </p:sp>
      <p:sp>
        <p:nvSpPr>
          <p:cNvPr id="12" name="Text 10"/>
          <p:cNvSpPr/>
          <p:nvPr/>
        </p:nvSpPr>
        <p:spPr>
          <a:xfrm>
            <a:off x="645319" y="3474601"/>
            <a:ext cx="3642479" cy="403265"/>
          </a:xfrm>
          <a:prstGeom prst="rect">
            <a:avLst/>
          </a:prstGeom>
          <a:noFill/>
        </p:spPr>
        <p:txBody>
          <a:bodyPr wrap="none" lIns="0" tIns="0" rIns="0" bIns="0" rtlCol="0" anchor="t"/>
          <a:lstStyle/>
          <a:p>
            <a:pPr marL="0" indent="0" algn="l">
              <a:lnSpc>
                <a:spcPts val="3150"/>
              </a:lnSpc>
              <a:buNone/>
            </a:pPr>
            <a:r>
              <a:rPr lang="en-US" sz="2500" dirty="0">
                <a:solidFill>
                  <a:srgbClr val="F2E782"/>
                </a:solidFill>
                <a:latin typeface="Prata" panose="00000500000000000000" pitchFamily="34" charset="0"/>
                <a:ea typeface="Prata" panose="00000500000000000000" pitchFamily="34" charset="-122"/>
                <a:cs typeface="Prata" panose="00000500000000000000" pitchFamily="34" charset="-120"/>
              </a:rPr>
              <a:t>Our Intelligent Solution</a:t>
            </a:r>
            <a:endParaRPr lang="en-US" sz="2500" dirty="0"/>
          </a:p>
        </p:txBody>
      </p:sp>
      <p:pic>
        <p:nvPicPr>
          <p:cNvPr id="13" name="Image 0" descr="preencoded.png"/>
          <p:cNvPicPr>
            <a:picLocks noChangeAspect="1"/>
          </p:cNvPicPr>
          <p:nvPr/>
        </p:nvPicPr>
        <p:blipFill>
          <a:blip r:embed="rId1"/>
          <a:stretch>
            <a:fillRect/>
          </a:stretch>
        </p:blipFill>
        <p:spPr>
          <a:xfrm>
            <a:off x="645319" y="4119801"/>
            <a:ext cx="6669881" cy="645319"/>
          </a:xfrm>
          <a:prstGeom prst="rect">
            <a:avLst/>
          </a:prstGeom>
        </p:spPr>
      </p:pic>
      <p:sp>
        <p:nvSpPr>
          <p:cNvPr id="14" name="Text 11"/>
          <p:cNvSpPr/>
          <p:nvPr/>
        </p:nvSpPr>
        <p:spPr>
          <a:xfrm>
            <a:off x="806648" y="4926449"/>
            <a:ext cx="2016800"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Instant AI Detection</a:t>
            </a:r>
            <a:endParaRPr lang="en-US" sz="1550" dirty="0"/>
          </a:p>
        </p:txBody>
      </p:sp>
      <p:sp>
        <p:nvSpPr>
          <p:cNvPr id="15" name="Text 12"/>
          <p:cNvSpPr/>
          <p:nvPr/>
        </p:nvSpPr>
        <p:spPr>
          <a:xfrm>
            <a:off x="806648" y="5275302"/>
            <a:ext cx="6347222" cy="5162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Advanced computer vision provides immediate disease identification from simple smartphone photos</a:t>
            </a:r>
            <a:endParaRPr lang="en-US" sz="1250" dirty="0"/>
          </a:p>
        </p:txBody>
      </p:sp>
      <p:pic>
        <p:nvPicPr>
          <p:cNvPr id="16" name="Image 1" descr="preencoded.png"/>
          <p:cNvPicPr>
            <a:picLocks noChangeAspect="1"/>
          </p:cNvPicPr>
          <p:nvPr/>
        </p:nvPicPr>
        <p:blipFill>
          <a:blip r:embed="rId2"/>
          <a:stretch>
            <a:fillRect/>
          </a:stretch>
        </p:blipFill>
        <p:spPr>
          <a:xfrm>
            <a:off x="7315200" y="4119801"/>
            <a:ext cx="6669881" cy="645319"/>
          </a:xfrm>
          <a:prstGeom prst="rect">
            <a:avLst/>
          </a:prstGeom>
        </p:spPr>
      </p:pic>
      <p:sp>
        <p:nvSpPr>
          <p:cNvPr id="17" name="Text 13"/>
          <p:cNvSpPr/>
          <p:nvPr/>
        </p:nvSpPr>
        <p:spPr>
          <a:xfrm>
            <a:off x="7476530" y="4926449"/>
            <a:ext cx="2092166"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Multilingual Interface</a:t>
            </a:r>
            <a:endParaRPr lang="en-US" sz="1550" dirty="0"/>
          </a:p>
        </p:txBody>
      </p:sp>
      <p:sp>
        <p:nvSpPr>
          <p:cNvPr id="18" name="Text 14"/>
          <p:cNvSpPr/>
          <p:nvPr/>
        </p:nvSpPr>
        <p:spPr>
          <a:xfrm>
            <a:off x="7476530" y="5275302"/>
            <a:ext cx="6347222" cy="5162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Native language support removes communication barriers and improves farmer confidence</a:t>
            </a:r>
            <a:endParaRPr lang="en-US" sz="1250" dirty="0"/>
          </a:p>
        </p:txBody>
      </p:sp>
      <p:pic>
        <p:nvPicPr>
          <p:cNvPr id="19" name="Image 2" descr="preencoded.png"/>
          <p:cNvPicPr>
            <a:picLocks noChangeAspect="1"/>
          </p:cNvPicPr>
          <p:nvPr/>
        </p:nvPicPr>
        <p:blipFill>
          <a:blip r:embed="rId3"/>
          <a:stretch>
            <a:fillRect/>
          </a:stretch>
        </p:blipFill>
        <p:spPr>
          <a:xfrm>
            <a:off x="645319" y="5952887"/>
            <a:ext cx="6669881" cy="645319"/>
          </a:xfrm>
          <a:prstGeom prst="rect">
            <a:avLst/>
          </a:prstGeom>
        </p:spPr>
      </p:pic>
      <p:sp>
        <p:nvSpPr>
          <p:cNvPr id="20" name="Text 15"/>
          <p:cNvSpPr/>
          <p:nvPr/>
        </p:nvSpPr>
        <p:spPr>
          <a:xfrm>
            <a:off x="806648" y="6759535"/>
            <a:ext cx="2016800"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24/7 Availability</a:t>
            </a:r>
            <a:endParaRPr lang="en-US" sz="1550" dirty="0"/>
          </a:p>
        </p:txBody>
      </p:sp>
      <p:sp>
        <p:nvSpPr>
          <p:cNvPr id="21" name="Text 16"/>
          <p:cNvSpPr/>
          <p:nvPr/>
        </p:nvSpPr>
        <p:spPr>
          <a:xfrm>
            <a:off x="806648" y="7108388"/>
            <a:ext cx="6347222" cy="5162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Web-based platform ensures farmers can get help whenever they need it, day or night</a:t>
            </a:r>
            <a:endParaRPr lang="en-US" sz="1250" dirty="0"/>
          </a:p>
        </p:txBody>
      </p:sp>
      <p:pic>
        <p:nvPicPr>
          <p:cNvPr id="22" name="Image 3" descr="preencoded.png"/>
          <p:cNvPicPr>
            <a:picLocks noChangeAspect="1"/>
          </p:cNvPicPr>
          <p:nvPr/>
        </p:nvPicPr>
        <p:blipFill>
          <a:blip r:embed="rId4"/>
          <a:stretch>
            <a:fillRect/>
          </a:stretch>
        </p:blipFill>
        <p:spPr>
          <a:xfrm>
            <a:off x="7315200" y="5952887"/>
            <a:ext cx="6669881" cy="645319"/>
          </a:xfrm>
          <a:prstGeom prst="rect">
            <a:avLst/>
          </a:prstGeom>
        </p:spPr>
      </p:pic>
      <p:sp>
        <p:nvSpPr>
          <p:cNvPr id="23" name="Text 17"/>
          <p:cNvSpPr/>
          <p:nvPr/>
        </p:nvSpPr>
        <p:spPr>
          <a:xfrm>
            <a:off x="7476530" y="6759535"/>
            <a:ext cx="3451384" cy="252055"/>
          </a:xfrm>
          <a:prstGeom prst="rect">
            <a:avLst/>
          </a:prstGeom>
          <a:noFill/>
        </p:spPr>
        <p:txBody>
          <a:bodyPr wrap="none" lIns="0" tIns="0" rIns="0" bIns="0" rtlCol="0" anchor="t"/>
          <a:lstStyle/>
          <a:p>
            <a:pPr marL="0" indent="0" algn="l">
              <a:lnSpc>
                <a:spcPts val="1950"/>
              </a:lnSpc>
              <a:buNone/>
            </a:pPr>
            <a:r>
              <a:rPr lang="en-US" sz="1550" dirty="0">
                <a:solidFill>
                  <a:srgbClr val="CFCBBF"/>
                </a:solidFill>
                <a:latin typeface="Prata" panose="00000500000000000000" pitchFamily="34" charset="0"/>
                <a:ea typeface="Prata" panose="00000500000000000000" pitchFamily="34" charset="-122"/>
                <a:cs typeface="Prata" panose="00000500000000000000" pitchFamily="34" charset="-120"/>
              </a:rPr>
              <a:t>Evidence-Based Recommendations</a:t>
            </a:r>
            <a:endParaRPr lang="en-US" sz="1550" dirty="0"/>
          </a:p>
        </p:txBody>
      </p:sp>
      <p:sp>
        <p:nvSpPr>
          <p:cNvPr id="24" name="Text 18"/>
          <p:cNvSpPr/>
          <p:nvPr/>
        </p:nvSpPr>
        <p:spPr>
          <a:xfrm>
            <a:off x="7476530" y="7108388"/>
            <a:ext cx="6347222" cy="258128"/>
          </a:xfrm>
          <a:prstGeom prst="rect">
            <a:avLst/>
          </a:prstGeom>
          <a:noFill/>
        </p:spPr>
        <p:txBody>
          <a:bodyPr wrap="non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Treatment suggestions backed by agricultural science and proven farming practices</a:t>
            </a:r>
            <a:endParaRPr lang="en-US" sz="1250" dirty="0"/>
          </a:p>
        </p:txBody>
      </p:sp>
      <p:sp>
        <p:nvSpPr>
          <p:cNvPr id="26" name="Text Box 25"/>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7" name="Chevron 26"/>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Chevron 27"/>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5089" y="628412"/>
            <a:ext cx="6733103" cy="558641"/>
          </a:xfrm>
          <a:prstGeom prst="rect">
            <a:avLst/>
          </a:prstGeom>
          <a:noFill/>
        </p:spPr>
        <p:txBody>
          <a:bodyPr wrap="none" lIns="0" tIns="0" rIns="0" bIns="0" rtlCol="0" anchor="t"/>
          <a:lstStyle/>
          <a:p>
            <a:pPr marL="0" indent="0" algn="l">
              <a:lnSpc>
                <a:spcPts val="4350"/>
              </a:lnSpc>
              <a:buNone/>
            </a:pPr>
            <a:r>
              <a:rPr lang="en-US" sz="3500" dirty="0">
                <a:solidFill>
                  <a:srgbClr val="F2E782"/>
                </a:solidFill>
                <a:latin typeface="Prata" panose="00000500000000000000" pitchFamily="34" charset="0"/>
                <a:ea typeface="Prata" panose="00000500000000000000" pitchFamily="34" charset="-122"/>
                <a:cs typeface="Prata" panose="00000500000000000000" pitchFamily="34" charset="-120"/>
              </a:rPr>
              <a:t>Robust Technology Foundation</a:t>
            </a:r>
            <a:endParaRPr lang="en-US" sz="3500" dirty="0"/>
          </a:p>
        </p:txBody>
      </p:sp>
      <p:sp>
        <p:nvSpPr>
          <p:cNvPr id="3" name="Text 1"/>
          <p:cNvSpPr/>
          <p:nvPr/>
        </p:nvSpPr>
        <p:spPr>
          <a:xfrm>
            <a:off x="715089" y="1633895"/>
            <a:ext cx="2895362" cy="335161"/>
          </a:xfrm>
          <a:prstGeom prst="rect">
            <a:avLst/>
          </a:prstGeom>
          <a:noFill/>
        </p:spPr>
        <p:txBody>
          <a:bodyPr wrap="none" lIns="0" tIns="0" rIns="0" bIns="0" rtlCol="0" anchor="t"/>
          <a:lstStyle/>
          <a:p>
            <a:pPr marL="0" indent="0" algn="l">
              <a:lnSpc>
                <a:spcPts val="2600"/>
              </a:lnSpc>
              <a:buNone/>
            </a:pPr>
            <a:r>
              <a:rPr lang="en-US" sz="2100" dirty="0">
                <a:solidFill>
                  <a:srgbClr val="F2E782"/>
                </a:solidFill>
                <a:latin typeface="Prata" panose="00000500000000000000" pitchFamily="34" charset="0"/>
                <a:ea typeface="Prata" panose="00000500000000000000" pitchFamily="34" charset="-122"/>
                <a:cs typeface="Prata" panose="00000500000000000000" pitchFamily="34" charset="-120"/>
              </a:rPr>
              <a:t>Backend Technologies</a:t>
            </a:r>
            <a:endParaRPr lang="en-US" sz="2100" dirty="0"/>
          </a:p>
        </p:txBody>
      </p:sp>
      <p:sp>
        <p:nvSpPr>
          <p:cNvPr id="4" name="Shape 2"/>
          <p:cNvSpPr/>
          <p:nvPr/>
        </p:nvSpPr>
        <p:spPr>
          <a:xfrm>
            <a:off x="715089" y="2170152"/>
            <a:ext cx="6382107" cy="1719501"/>
          </a:xfrm>
          <a:prstGeom prst="roundRect">
            <a:avLst>
              <a:gd name="adj" fmla="val 1560"/>
            </a:avLst>
          </a:prstGeom>
          <a:solidFill>
            <a:srgbClr val="1B1C1D"/>
          </a:solidFill>
          <a:ln w="22860">
            <a:solidFill>
              <a:srgbClr val="535455"/>
            </a:solidFill>
            <a:prstDash val="solid"/>
          </a:ln>
        </p:spPr>
      </p:sp>
      <p:sp>
        <p:nvSpPr>
          <p:cNvPr id="5" name="Text 3"/>
          <p:cNvSpPr/>
          <p:nvPr/>
        </p:nvSpPr>
        <p:spPr>
          <a:xfrm>
            <a:off x="916662" y="2371725"/>
            <a:ext cx="2445663"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Django 4.2 Framework</a:t>
            </a:r>
            <a:endParaRPr lang="en-US" sz="1750" dirty="0"/>
          </a:p>
        </p:txBody>
      </p:sp>
      <p:sp>
        <p:nvSpPr>
          <p:cNvPr id="6" name="Text 4"/>
          <p:cNvSpPr/>
          <p:nvPr/>
        </p:nvSpPr>
        <p:spPr>
          <a:xfrm>
            <a:off x="916662" y="2829758"/>
            <a:ext cx="5978962" cy="858322"/>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Provides robust web application structure with built-in security features, ORM capabilities, and scalable architecture for handling multiple concurrent users.</a:t>
            </a:r>
            <a:endParaRPr lang="en-US" sz="1400" dirty="0"/>
          </a:p>
        </p:txBody>
      </p:sp>
      <p:sp>
        <p:nvSpPr>
          <p:cNvPr id="7" name="Shape 5"/>
          <p:cNvSpPr/>
          <p:nvPr/>
        </p:nvSpPr>
        <p:spPr>
          <a:xfrm>
            <a:off x="715089" y="4068366"/>
            <a:ext cx="6382107" cy="1719501"/>
          </a:xfrm>
          <a:prstGeom prst="roundRect">
            <a:avLst>
              <a:gd name="adj" fmla="val 1560"/>
            </a:avLst>
          </a:prstGeom>
          <a:solidFill>
            <a:srgbClr val="1B1C1D"/>
          </a:solidFill>
          <a:ln w="22860">
            <a:solidFill>
              <a:srgbClr val="535455"/>
            </a:solidFill>
            <a:prstDash val="solid"/>
          </a:ln>
        </p:spPr>
      </p:sp>
      <p:sp>
        <p:nvSpPr>
          <p:cNvPr id="8" name="Text 6"/>
          <p:cNvSpPr/>
          <p:nvPr/>
        </p:nvSpPr>
        <p:spPr>
          <a:xfrm>
            <a:off x="916662" y="4269938"/>
            <a:ext cx="2234684"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AI/ML Integration</a:t>
            </a:r>
            <a:endParaRPr lang="en-US" sz="1750" dirty="0"/>
          </a:p>
        </p:txBody>
      </p:sp>
      <p:sp>
        <p:nvSpPr>
          <p:cNvPr id="9" name="Text 7"/>
          <p:cNvSpPr/>
          <p:nvPr/>
        </p:nvSpPr>
        <p:spPr>
          <a:xfrm>
            <a:off x="916662" y="4727972"/>
            <a:ext cx="5978962" cy="858322"/>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TensorFlow and ONNX Runtime deliver optimized machine learning inference, while OpenCV and PIL handle advanced image processing for accurate disease detection.</a:t>
            </a:r>
            <a:endParaRPr lang="en-US" sz="1400" dirty="0"/>
          </a:p>
        </p:txBody>
      </p:sp>
      <p:sp>
        <p:nvSpPr>
          <p:cNvPr id="10" name="Shape 8"/>
          <p:cNvSpPr/>
          <p:nvPr/>
        </p:nvSpPr>
        <p:spPr>
          <a:xfrm>
            <a:off x="715089" y="5966579"/>
            <a:ext cx="6382107" cy="1433393"/>
          </a:xfrm>
          <a:prstGeom prst="roundRect">
            <a:avLst>
              <a:gd name="adj" fmla="val 1871"/>
            </a:avLst>
          </a:prstGeom>
          <a:solidFill>
            <a:srgbClr val="1B1C1D"/>
          </a:solidFill>
          <a:ln w="22860">
            <a:solidFill>
              <a:srgbClr val="535455"/>
            </a:solidFill>
            <a:prstDash val="solid"/>
          </a:ln>
        </p:spPr>
      </p:sp>
      <p:sp>
        <p:nvSpPr>
          <p:cNvPr id="11" name="Text 9"/>
          <p:cNvSpPr/>
          <p:nvPr/>
        </p:nvSpPr>
        <p:spPr>
          <a:xfrm>
            <a:off x="916662" y="6168152"/>
            <a:ext cx="3142536"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Natural Language Processing</a:t>
            </a:r>
            <a:endParaRPr lang="en-US" sz="1750" dirty="0"/>
          </a:p>
        </p:txBody>
      </p:sp>
      <p:sp>
        <p:nvSpPr>
          <p:cNvPr id="12" name="Text 10"/>
          <p:cNvSpPr/>
          <p:nvPr/>
        </p:nvSpPr>
        <p:spPr>
          <a:xfrm>
            <a:off x="916662" y="6626185"/>
            <a:ext cx="5978962" cy="572214"/>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Google Translate API and language detection algorithms enable seamless multilingual communication and context understanding.</a:t>
            </a:r>
            <a:endParaRPr lang="en-US" sz="1400" dirty="0"/>
          </a:p>
        </p:txBody>
      </p:sp>
      <p:sp>
        <p:nvSpPr>
          <p:cNvPr id="13" name="Text 11"/>
          <p:cNvSpPr/>
          <p:nvPr/>
        </p:nvSpPr>
        <p:spPr>
          <a:xfrm>
            <a:off x="7540823" y="1633895"/>
            <a:ext cx="2782372" cy="335161"/>
          </a:xfrm>
          <a:prstGeom prst="rect">
            <a:avLst/>
          </a:prstGeom>
          <a:noFill/>
        </p:spPr>
        <p:txBody>
          <a:bodyPr wrap="none" lIns="0" tIns="0" rIns="0" bIns="0" rtlCol="0" anchor="t"/>
          <a:lstStyle/>
          <a:p>
            <a:pPr marL="0" indent="0" algn="l">
              <a:lnSpc>
                <a:spcPts val="2600"/>
              </a:lnSpc>
              <a:buNone/>
            </a:pPr>
            <a:r>
              <a:rPr lang="en-US" sz="2100" dirty="0">
                <a:solidFill>
                  <a:srgbClr val="F2E782"/>
                </a:solidFill>
                <a:latin typeface="Prata" panose="00000500000000000000" pitchFamily="34" charset="0"/>
                <a:ea typeface="Prata" panose="00000500000000000000" pitchFamily="34" charset="-122"/>
                <a:cs typeface="Prata" panose="00000500000000000000" pitchFamily="34" charset="-120"/>
              </a:rPr>
              <a:t>Frontend &amp; Database</a:t>
            </a:r>
            <a:endParaRPr lang="en-US" sz="2100" dirty="0"/>
          </a:p>
        </p:txBody>
      </p:sp>
      <p:sp>
        <p:nvSpPr>
          <p:cNvPr id="14" name="Shape 12"/>
          <p:cNvSpPr/>
          <p:nvPr/>
        </p:nvSpPr>
        <p:spPr>
          <a:xfrm>
            <a:off x="7540823" y="2170152"/>
            <a:ext cx="402193" cy="402193"/>
          </a:xfrm>
          <a:prstGeom prst="roundRect">
            <a:avLst>
              <a:gd name="adj" fmla="val 6668"/>
            </a:avLst>
          </a:prstGeom>
          <a:solidFill>
            <a:srgbClr val="3A3B3C"/>
          </a:solidFill>
        </p:spPr>
      </p:sp>
      <p:sp>
        <p:nvSpPr>
          <p:cNvPr id="15" name="Text 13"/>
          <p:cNvSpPr/>
          <p:nvPr/>
        </p:nvSpPr>
        <p:spPr>
          <a:xfrm>
            <a:off x="8121729" y="2231588"/>
            <a:ext cx="2441615"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Modern Web Interface</a:t>
            </a:r>
            <a:endParaRPr lang="en-US" sz="1750" dirty="0"/>
          </a:p>
        </p:txBody>
      </p:sp>
      <p:sp>
        <p:nvSpPr>
          <p:cNvPr id="16" name="Text 14"/>
          <p:cNvSpPr/>
          <p:nvPr/>
        </p:nvSpPr>
        <p:spPr>
          <a:xfrm>
            <a:off x="8121729" y="2689622"/>
            <a:ext cx="5801201" cy="572214"/>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Bootstrap 5, HTML5, and CSS3 create responsive, mobile-friendly designs that work seamlessly across all devices and screen sizes.</a:t>
            </a:r>
            <a:endParaRPr lang="en-US" sz="1400" dirty="0"/>
          </a:p>
        </p:txBody>
      </p:sp>
      <p:sp>
        <p:nvSpPr>
          <p:cNvPr id="17" name="Shape 15"/>
          <p:cNvSpPr/>
          <p:nvPr/>
        </p:nvSpPr>
        <p:spPr>
          <a:xfrm>
            <a:off x="7540823" y="3619381"/>
            <a:ext cx="402193" cy="402193"/>
          </a:xfrm>
          <a:prstGeom prst="roundRect">
            <a:avLst>
              <a:gd name="adj" fmla="val 6668"/>
            </a:avLst>
          </a:prstGeom>
          <a:solidFill>
            <a:srgbClr val="3A3B3C"/>
          </a:solidFill>
        </p:spPr>
      </p:sp>
      <p:sp>
        <p:nvSpPr>
          <p:cNvPr id="18" name="Text 16"/>
          <p:cNvSpPr/>
          <p:nvPr/>
        </p:nvSpPr>
        <p:spPr>
          <a:xfrm>
            <a:off x="8121729" y="3680817"/>
            <a:ext cx="2234684"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Interactive Features</a:t>
            </a:r>
            <a:endParaRPr lang="en-US" sz="1750" dirty="0"/>
          </a:p>
        </p:txBody>
      </p:sp>
      <p:sp>
        <p:nvSpPr>
          <p:cNvPr id="19" name="Text 17"/>
          <p:cNvSpPr/>
          <p:nvPr/>
        </p:nvSpPr>
        <p:spPr>
          <a:xfrm>
            <a:off x="8121729" y="4138851"/>
            <a:ext cx="5801201" cy="858322"/>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Web Speech API and Fetch API enable voice input, real-time communication, and dynamic content updates without page refreshes.</a:t>
            </a:r>
            <a:endParaRPr lang="en-US" sz="1400" dirty="0"/>
          </a:p>
        </p:txBody>
      </p:sp>
      <p:sp>
        <p:nvSpPr>
          <p:cNvPr id="20" name="Shape 18"/>
          <p:cNvSpPr/>
          <p:nvPr/>
        </p:nvSpPr>
        <p:spPr>
          <a:xfrm>
            <a:off x="7540823" y="5354717"/>
            <a:ext cx="402193" cy="402193"/>
          </a:xfrm>
          <a:prstGeom prst="roundRect">
            <a:avLst>
              <a:gd name="adj" fmla="val 6668"/>
            </a:avLst>
          </a:prstGeom>
          <a:solidFill>
            <a:srgbClr val="3A3B3C"/>
          </a:solidFill>
        </p:spPr>
      </p:sp>
      <p:sp>
        <p:nvSpPr>
          <p:cNvPr id="21" name="Text 19"/>
          <p:cNvSpPr/>
          <p:nvPr/>
        </p:nvSpPr>
        <p:spPr>
          <a:xfrm>
            <a:off x="8121729" y="5416153"/>
            <a:ext cx="2956917" cy="279321"/>
          </a:xfrm>
          <a:prstGeom prst="rect">
            <a:avLst/>
          </a:prstGeom>
          <a:noFill/>
        </p:spPr>
        <p:txBody>
          <a:bodyPr wrap="none" lIns="0" tIns="0" rIns="0" bIns="0" rtlCol="0" anchor="t"/>
          <a:lstStyle/>
          <a:p>
            <a:pPr marL="0" indent="0" algn="l">
              <a:lnSpc>
                <a:spcPts val="2150"/>
              </a:lnSpc>
              <a:buNone/>
            </a:pPr>
            <a:r>
              <a:rPr lang="en-US" sz="1750" dirty="0">
                <a:solidFill>
                  <a:srgbClr val="CFCBBF"/>
                </a:solidFill>
                <a:latin typeface="Prata" panose="00000500000000000000" pitchFamily="34" charset="0"/>
                <a:ea typeface="Prata" panose="00000500000000000000" pitchFamily="34" charset="-122"/>
                <a:cs typeface="Prata" panose="00000500000000000000" pitchFamily="34" charset="-120"/>
              </a:rPr>
              <a:t>Efficient Data Management</a:t>
            </a:r>
            <a:endParaRPr lang="en-US" sz="1750" dirty="0"/>
          </a:p>
        </p:txBody>
      </p:sp>
      <p:sp>
        <p:nvSpPr>
          <p:cNvPr id="22" name="Text 20"/>
          <p:cNvSpPr/>
          <p:nvPr/>
        </p:nvSpPr>
        <p:spPr>
          <a:xfrm>
            <a:off x="8121729" y="5874187"/>
            <a:ext cx="5801201" cy="572214"/>
          </a:xfrm>
          <a:prstGeom prst="rect">
            <a:avLst/>
          </a:prstGeom>
          <a:noFill/>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SQLite database with Django ORM provides fast, reliable storage for symptom data, treatment recommendations, and user interactions.</a:t>
            </a:r>
            <a:endParaRPr lang="en-US" sz="1400" dirty="0"/>
          </a:p>
        </p:txBody>
      </p:sp>
      <p:sp>
        <p:nvSpPr>
          <p:cNvPr id="24" name="Text Box 2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5" name="Chevron 2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Chevron 2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540782"/>
            <a:ext cx="7253526" cy="614482"/>
          </a:xfrm>
          <a:prstGeom prst="rect">
            <a:avLst/>
          </a:prstGeom>
          <a:noFill/>
        </p:spPr>
        <p:txBody>
          <a:bodyPr wrap="none" lIns="0" tIns="0" rIns="0" bIns="0" rtlCol="0" anchor="t"/>
          <a:lstStyle/>
          <a:p>
            <a:pPr marL="0" indent="0" algn="l">
              <a:lnSpc>
                <a:spcPts val="4800"/>
              </a:lnSpc>
              <a:buNone/>
            </a:pPr>
            <a:r>
              <a:rPr lang="en-US" sz="3850" dirty="0">
                <a:solidFill>
                  <a:srgbClr val="F2E782"/>
                </a:solidFill>
                <a:latin typeface="Prata" panose="00000500000000000000" pitchFamily="34" charset="0"/>
                <a:ea typeface="Prata" panose="00000500000000000000" pitchFamily="34" charset="-122"/>
                <a:cs typeface="Prata" panose="00000500000000000000" pitchFamily="34" charset="-120"/>
              </a:rPr>
              <a:t>Intelligent System Architecture</a:t>
            </a:r>
            <a:endParaRPr lang="en-US" sz="3850" dirty="0"/>
          </a:p>
        </p:txBody>
      </p:sp>
      <p:pic>
        <p:nvPicPr>
          <p:cNvPr id="3" name="Image 0" descr="preencoded.png"/>
          <p:cNvPicPr>
            <a:picLocks noChangeAspect="1"/>
          </p:cNvPicPr>
          <p:nvPr/>
        </p:nvPicPr>
        <p:blipFill>
          <a:blip r:embed="rId1"/>
          <a:stretch>
            <a:fillRect/>
          </a:stretch>
        </p:blipFill>
        <p:spPr>
          <a:xfrm>
            <a:off x="786527" y="1587341"/>
            <a:ext cx="196572" cy="245745"/>
          </a:xfrm>
          <a:prstGeom prst="rect">
            <a:avLst/>
          </a:prstGeom>
        </p:spPr>
      </p:pic>
      <p:pic>
        <p:nvPicPr>
          <p:cNvPr id="4" name="Image 1" descr="preencoded.png"/>
          <p:cNvPicPr>
            <a:picLocks noChangeAspect="1"/>
          </p:cNvPicPr>
          <p:nvPr/>
        </p:nvPicPr>
        <p:blipFill>
          <a:blip r:embed="rId2"/>
          <a:stretch>
            <a:fillRect/>
          </a:stretch>
        </p:blipFill>
        <p:spPr>
          <a:xfrm>
            <a:off x="786527" y="1859756"/>
            <a:ext cx="4221361" cy="22860"/>
          </a:xfrm>
          <a:prstGeom prst="rect">
            <a:avLst/>
          </a:prstGeom>
        </p:spPr>
      </p:pic>
      <p:sp>
        <p:nvSpPr>
          <p:cNvPr id="5" name="Text 1"/>
          <p:cNvSpPr/>
          <p:nvPr/>
        </p:nvSpPr>
        <p:spPr>
          <a:xfrm>
            <a:off x="786527" y="2003703"/>
            <a:ext cx="2458164"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Web Interface Layer</a:t>
            </a:r>
            <a:endParaRPr lang="en-US" sz="1900" dirty="0"/>
          </a:p>
        </p:txBody>
      </p:sp>
      <p:sp>
        <p:nvSpPr>
          <p:cNvPr id="6" name="Text 2"/>
          <p:cNvSpPr/>
          <p:nvPr/>
        </p:nvSpPr>
        <p:spPr>
          <a:xfrm>
            <a:off x="786527" y="2428994"/>
            <a:ext cx="4221361" cy="1573411"/>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Responsive user interaction layer that handles image uploads, text input, and voice commands through an intuitive chat-like interface designed for farmers of all technical backgrounds.</a:t>
            </a:r>
            <a:endParaRPr lang="en-US" sz="1500" dirty="0"/>
          </a:p>
        </p:txBody>
      </p:sp>
      <p:pic>
        <p:nvPicPr>
          <p:cNvPr id="7" name="Image 2" descr="preencoded.png"/>
          <p:cNvPicPr>
            <a:picLocks noChangeAspect="1"/>
          </p:cNvPicPr>
          <p:nvPr/>
        </p:nvPicPr>
        <p:blipFill>
          <a:blip r:embed="rId3"/>
          <a:stretch>
            <a:fillRect/>
          </a:stretch>
        </p:blipFill>
        <p:spPr>
          <a:xfrm>
            <a:off x="5204460" y="1587341"/>
            <a:ext cx="196572" cy="245745"/>
          </a:xfrm>
          <a:prstGeom prst="rect">
            <a:avLst/>
          </a:prstGeom>
        </p:spPr>
      </p:pic>
      <p:pic>
        <p:nvPicPr>
          <p:cNvPr id="8" name="Image 3" descr="preencoded.png"/>
          <p:cNvPicPr>
            <a:picLocks noChangeAspect="1"/>
          </p:cNvPicPr>
          <p:nvPr/>
        </p:nvPicPr>
        <p:blipFill>
          <a:blip r:embed="rId2"/>
          <a:stretch>
            <a:fillRect/>
          </a:stretch>
        </p:blipFill>
        <p:spPr>
          <a:xfrm>
            <a:off x="5204460" y="1859756"/>
            <a:ext cx="4221361" cy="22860"/>
          </a:xfrm>
          <a:prstGeom prst="rect">
            <a:avLst/>
          </a:prstGeom>
        </p:spPr>
      </p:pic>
      <p:sp>
        <p:nvSpPr>
          <p:cNvPr id="9" name="Text 3"/>
          <p:cNvSpPr/>
          <p:nvPr/>
        </p:nvSpPr>
        <p:spPr>
          <a:xfrm>
            <a:off x="5204460" y="2003703"/>
            <a:ext cx="3035737"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Disease Detection Engine</a:t>
            </a:r>
            <a:endParaRPr lang="en-US" sz="1900" dirty="0"/>
          </a:p>
        </p:txBody>
      </p:sp>
      <p:sp>
        <p:nvSpPr>
          <p:cNvPr id="10" name="Text 4"/>
          <p:cNvSpPr/>
          <p:nvPr/>
        </p:nvSpPr>
        <p:spPr>
          <a:xfrm>
            <a:off x="5204460" y="2428994"/>
            <a:ext cx="4221361" cy="1573411"/>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Advanced ONNX model processes uploaded images through convolutional neural networks, analyzing visual patterns to identify plant diseases with high accuracy and confidence scores.</a:t>
            </a:r>
            <a:endParaRPr lang="en-US" sz="1500" dirty="0"/>
          </a:p>
        </p:txBody>
      </p:sp>
      <p:pic>
        <p:nvPicPr>
          <p:cNvPr id="11" name="Image 4" descr="preencoded.png"/>
          <p:cNvPicPr>
            <a:picLocks noChangeAspect="1"/>
          </p:cNvPicPr>
          <p:nvPr/>
        </p:nvPicPr>
        <p:blipFill>
          <a:blip r:embed="rId4"/>
          <a:stretch>
            <a:fillRect/>
          </a:stretch>
        </p:blipFill>
        <p:spPr>
          <a:xfrm>
            <a:off x="9622393" y="1587341"/>
            <a:ext cx="196572" cy="245745"/>
          </a:xfrm>
          <a:prstGeom prst="rect">
            <a:avLst/>
          </a:prstGeom>
        </p:spPr>
      </p:pic>
      <p:pic>
        <p:nvPicPr>
          <p:cNvPr id="12" name="Image 5" descr="preencoded.png"/>
          <p:cNvPicPr>
            <a:picLocks noChangeAspect="1"/>
          </p:cNvPicPr>
          <p:nvPr/>
        </p:nvPicPr>
        <p:blipFill>
          <a:blip r:embed="rId2"/>
          <a:stretch>
            <a:fillRect/>
          </a:stretch>
        </p:blipFill>
        <p:spPr>
          <a:xfrm>
            <a:off x="9622393" y="1878925"/>
            <a:ext cx="4221361" cy="22860"/>
          </a:xfrm>
          <a:prstGeom prst="rect">
            <a:avLst/>
          </a:prstGeom>
        </p:spPr>
      </p:pic>
      <p:sp>
        <p:nvSpPr>
          <p:cNvPr id="13" name="Text 5"/>
          <p:cNvSpPr/>
          <p:nvPr/>
        </p:nvSpPr>
        <p:spPr>
          <a:xfrm>
            <a:off x="9622393" y="2003703"/>
            <a:ext cx="3215878"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Symptom Matching System</a:t>
            </a:r>
            <a:endParaRPr lang="en-US" sz="1900" dirty="0"/>
          </a:p>
        </p:txBody>
      </p:sp>
      <p:sp>
        <p:nvSpPr>
          <p:cNvPr id="14" name="Text 6"/>
          <p:cNvSpPr/>
          <p:nvPr/>
        </p:nvSpPr>
        <p:spPr>
          <a:xfrm>
            <a:off x="9622393" y="2428994"/>
            <a:ext cx="4221361" cy="1258729"/>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Sophisticated text analysis engine uses fuzzy string matching and natural language processing to correlate user descriptions with known disease symptoms and patterns.</a:t>
            </a:r>
            <a:endParaRPr lang="en-US" sz="1500" dirty="0"/>
          </a:p>
        </p:txBody>
      </p:sp>
      <p:pic>
        <p:nvPicPr>
          <p:cNvPr id="15" name="Image 6" descr="preencoded.png"/>
          <p:cNvPicPr>
            <a:picLocks noChangeAspect="1"/>
          </p:cNvPicPr>
          <p:nvPr/>
        </p:nvPicPr>
        <p:blipFill>
          <a:blip r:embed="rId5"/>
          <a:stretch>
            <a:fillRect/>
          </a:stretch>
        </p:blipFill>
        <p:spPr>
          <a:xfrm>
            <a:off x="786527" y="4345900"/>
            <a:ext cx="196572" cy="245745"/>
          </a:xfrm>
          <a:prstGeom prst="rect">
            <a:avLst/>
          </a:prstGeom>
        </p:spPr>
      </p:pic>
      <p:pic>
        <p:nvPicPr>
          <p:cNvPr id="16" name="Image 7" descr="preencoded.png"/>
          <p:cNvPicPr>
            <a:picLocks noChangeAspect="1"/>
          </p:cNvPicPr>
          <p:nvPr/>
        </p:nvPicPr>
        <p:blipFill>
          <a:blip r:embed="rId6"/>
          <a:stretch>
            <a:fillRect/>
          </a:stretch>
        </p:blipFill>
        <p:spPr>
          <a:xfrm>
            <a:off x="786527" y="4637484"/>
            <a:ext cx="6430328" cy="22860"/>
          </a:xfrm>
          <a:prstGeom prst="rect">
            <a:avLst/>
          </a:prstGeom>
        </p:spPr>
      </p:pic>
      <p:sp>
        <p:nvSpPr>
          <p:cNvPr id="17" name="Text 7"/>
          <p:cNvSpPr/>
          <p:nvPr/>
        </p:nvSpPr>
        <p:spPr>
          <a:xfrm>
            <a:off x="786527" y="4801553"/>
            <a:ext cx="2458164"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Translation Service</a:t>
            </a:r>
            <a:endParaRPr lang="en-US" sz="1900" dirty="0"/>
          </a:p>
        </p:txBody>
      </p:sp>
      <p:sp>
        <p:nvSpPr>
          <p:cNvPr id="18" name="Text 8"/>
          <p:cNvSpPr/>
          <p:nvPr/>
        </p:nvSpPr>
        <p:spPr>
          <a:xfrm>
            <a:off x="786527" y="5226844"/>
            <a:ext cx="6430328" cy="944047"/>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Multilingual processing pipeline automatically detects input language, translates for analysis, and converts responses back to the user's preferred language while maintaining context.</a:t>
            </a:r>
            <a:endParaRPr lang="en-US" sz="1500" dirty="0"/>
          </a:p>
        </p:txBody>
      </p:sp>
      <p:pic>
        <p:nvPicPr>
          <p:cNvPr id="19" name="Image 8" descr="preencoded.png"/>
          <p:cNvPicPr>
            <a:picLocks noChangeAspect="1"/>
          </p:cNvPicPr>
          <p:nvPr/>
        </p:nvPicPr>
        <p:blipFill>
          <a:blip r:embed="rId7"/>
          <a:stretch>
            <a:fillRect/>
          </a:stretch>
        </p:blipFill>
        <p:spPr>
          <a:xfrm>
            <a:off x="7413427" y="4345900"/>
            <a:ext cx="196572" cy="245745"/>
          </a:xfrm>
          <a:prstGeom prst="rect">
            <a:avLst/>
          </a:prstGeom>
        </p:spPr>
      </p:pic>
      <p:pic>
        <p:nvPicPr>
          <p:cNvPr id="20" name="Image 9" descr="preencoded.png"/>
          <p:cNvPicPr>
            <a:picLocks noChangeAspect="1"/>
          </p:cNvPicPr>
          <p:nvPr/>
        </p:nvPicPr>
        <p:blipFill>
          <a:blip r:embed="rId6"/>
          <a:stretch>
            <a:fillRect/>
          </a:stretch>
        </p:blipFill>
        <p:spPr>
          <a:xfrm>
            <a:off x="7413427" y="4637484"/>
            <a:ext cx="6430328" cy="22860"/>
          </a:xfrm>
          <a:prstGeom prst="rect">
            <a:avLst/>
          </a:prstGeom>
        </p:spPr>
      </p:pic>
      <p:sp>
        <p:nvSpPr>
          <p:cNvPr id="21" name="Text 9"/>
          <p:cNvSpPr/>
          <p:nvPr/>
        </p:nvSpPr>
        <p:spPr>
          <a:xfrm>
            <a:off x="7413427" y="4801553"/>
            <a:ext cx="2458164" cy="307300"/>
          </a:xfrm>
          <a:prstGeom prst="rect">
            <a:avLst/>
          </a:prstGeom>
          <a:noFill/>
        </p:spPr>
        <p:txBody>
          <a:bodyPr wrap="none" lIns="0" tIns="0" rIns="0" bIns="0" rtlCol="0" anchor="t"/>
          <a:lstStyle/>
          <a:p>
            <a:pPr marL="0" indent="0" algn="l">
              <a:lnSpc>
                <a:spcPts val="2400"/>
              </a:lnSpc>
              <a:buNone/>
            </a:pPr>
            <a:r>
              <a:rPr lang="en-US" sz="1900" dirty="0">
                <a:solidFill>
                  <a:srgbClr val="CFCBBF"/>
                </a:solidFill>
                <a:latin typeface="Prata" panose="00000500000000000000" pitchFamily="34" charset="0"/>
                <a:ea typeface="Prata" panose="00000500000000000000" pitchFamily="34" charset="-122"/>
                <a:cs typeface="Prata" panose="00000500000000000000" pitchFamily="34" charset="-120"/>
              </a:rPr>
              <a:t>Database Layer</a:t>
            </a:r>
            <a:endParaRPr lang="en-US" sz="1900" dirty="0"/>
          </a:p>
        </p:txBody>
      </p:sp>
      <p:sp>
        <p:nvSpPr>
          <p:cNvPr id="22" name="Text 10"/>
          <p:cNvSpPr/>
          <p:nvPr/>
        </p:nvSpPr>
        <p:spPr>
          <a:xfrm>
            <a:off x="7413427" y="5226844"/>
            <a:ext cx="6430328" cy="944047"/>
          </a:xfrm>
          <a:prstGeom prst="rect">
            <a:avLst/>
          </a:prstGeom>
          <a:noFill/>
        </p:spPr>
        <p:txBody>
          <a:bodyPr wrap="square" lIns="0" tIns="0" rIns="0" bIns="0" rtlCol="0" anchor="t"/>
          <a:lstStyle/>
          <a:p>
            <a:pPr marL="0" indent="0" algn="l">
              <a:lnSpc>
                <a:spcPts val="2450"/>
              </a:lnSpc>
              <a:buNone/>
            </a:pPr>
            <a:r>
              <a:rPr lang="en-US" sz="1500" dirty="0">
                <a:solidFill>
                  <a:srgbClr val="CFCBBF"/>
                </a:solidFill>
                <a:latin typeface="Raleway" pitchFamily="34" charset="0"/>
                <a:ea typeface="Raleway" pitchFamily="34" charset="-122"/>
                <a:cs typeface="Raleway" pitchFamily="34" charset="-120"/>
              </a:rPr>
              <a:t>Comprehensive storage system managing symptom databases, treatment protocols, and user interactions with efficient querying and data retrieval capabilities.</a:t>
            </a:r>
            <a:endParaRPr lang="en-US" sz="1500" dirty="0"/>
          </a:p>
        </p:txBody>
      </p:sp>
      <p:sp>
        <p:nvSpPr>
          <p:cNvPr id="23" name="Shape 11"/>
          <p:cNvSpPr/>
          <p:nvPr/>
        </p:nvSpPr>
        <p:spPr>
          <a:xfrm>
            <a:off x="786527" y="6499741"/>
            <a:ext cx="13057346" cy="1150144"/>
          </a:xfrm>
          <a:prstGeom prst="roundRect">
            <a:avLst>
              <a:gd name="adj" fmla="val 2565"/>
            </a:avLst>
          </a:prstGeom>
          <a:solidFill>
            <a:srgbClr val="443D09"/>
          </a:solidFill>
        </p:spPr>
      </p:sp>
      <p:pic>
        <p:nvPicPr>
          <p:cNvPr id="24" name="Image 10" descr="preencoded.png"/>
          <p:cNvPicPr>
            <a:picLocks noChangeAspect="1"/>
          </p:cNvPicPr>
          <p:nvPr/>
        </p:nvPicPr>
        <p:blipFill>
          <a:blip r:embed="rId8"/>
          <a:stretch>
            <a:fillRect/>
          </a:stretch>
        </p:blipFill>
        <p:spPr>
          <a:xfrm>
            <a:off x="983099" y="6794302"/>
            <a:ext cx="245745" cy="196572"/>
          </a:xfrm>
          <a:prstGeom prst="rect">
            <a:avLst/>
          </a:prstGeom>
        </p:spPr>
      </p:pic>
      <p:sp>
        <p:nvSpPr>
          <p:cNvPr id="25" name="Text 12"/>
          <p:cNvSpPr/>
          <p:nvPr/>
        </p:nvSpPr>
        <p:spPr>
          <a:xfrm>
            <a:off x="1425416" y="6785134"/>
            <a:ext cx="12221885" cy="629364"/>
          </a:xfrm>
          <a:prstGeom prst="rect">
            <a:avLst/>
          </a:prstGeom>
          <a:noFill/>
        </p:spPr>
        <p:txBody>
          <a:bodyPr wrap="square" lIns="0" tIns="0" rIns="0" bIns="0" rtlCol="0" anchor="t"/>
          <a:lstStyle/>
          <a:p>
            <a:pPr marL="0" indent="0" algn="l">
              <a:lnSpc>
                <a:spcPts val="2450"/>
              </a:lnSpc>
              <a:buNone/>
            </a:pPr>
            <a:r>
              <a:rPr lang="en-US" sz="1500" b="1" dirty="0">
                <a:solidFill>
                  <a:srgbClr val="FFFFFF"/>
                </a:solidFill>
                <a:latin typeface="Raleway" pitchFamily="34" charset="0"/>
                <a:ea typeface="Raleway" pitchFamily="34" charset="-122"/>
                <a:cs typeface="Raleway" pitchFamily="34" charset="-120"/>
              </a:rPr>
              <a:t>Data Flow Process:</a:t>
            </a:r>
            <a:r>
              <a:rPr lang="en-US" sz="1500" dirty="0">
                <a:solidFill>
                  <a:srgbClr val="FFFFFF"/>
                </a:solidFill>
                <a:latin typeface="Raleway" pitchFamily="34" charset="0"/>
                <a:ea typeface="Raleway" pitchFamily="34" charset="-122"/>
                <a:cs typeface="Raleway" pitchFamily="34" charset="-120"/>
              </a:rPr>
              <a:t> Input (Image/Text/Voice) → Processing → ML Analysis → Database Lookup → Response Generation → Translation → Output</a:t>
            </a:r>
            <a:endParaRPr lang="en-US" sz="1500" dirty="0"/>
          </a:p>
        </p:txBody>
      </p:sp>
      <p:sp>
        <p:nvSpPr>
          <p:cNvPr id="27" name="Text Box 26"/>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8" name="Chevron 27"/>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Chevron 28"/>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0"/>
          <p:cNvSpPr/>
          <p:nvPr/>
        </p:nvSpPr>
        <p:spPr>
          <a:xfrm>
            <a:off x="436721" y="300276"/>
            <a:ext cx="4954429" cy="341233"/>
          </a:xfrm>
          <a:prstGeom prst="rect">
            <a:avLst/>
          </a:prstGeom>
          <a:noFill/>
        </p:spPr>
        <p:txBody>
          <a:bodyPr wrap="none" lIns="0" tIns="0" rIns="0" bIns="0" rtlCol="0" anchor="t"/>
          <a:p>
            <a:pPr marL="0" indent="0" algn="l">
              <a:lnSpc>
                <a:spcPts val="2650"/>
              </a:lnSpc>
              <a:buNone/>
            </a:pPr>
            <a:r>
              <a:rPr lang="en-US" sz="2100" dirty="0">
                <a:solidFill>
                  <a:srgbClr val="F2E782"/>
                </a:solidFill>
                <a:latin typeface="Prata" panose="00000500000000000000" pitchFamily="34" charset="0"/>
                <a:ea typeface="Prata" panose="00000500000000000000" pitchFamily="34" charset="-122"/>
                <a:cs typeface="Prata" panose="00000500000000000000" pitchFamily="34" charset="-120"/>
              </a:rPr>
              <a:t>Advanced Image Analysis Capabilities</a:t>
            </a:r>
            <a:endParaRPr lang="en-US" sz="2100" dirty="0"/>
          </a:p>
        </p:txBody>
      </p:sp>
      <p:sp>
        <p:nvSpPr>
          <p:cNvPr id="40" name="Text 1"/>
          <p:cNvSpPr/>
          <p:nvPr/>
        </p:nvSpPr>
        <p:spPr>
          <a:xfrm>
            <a:off x="436721" y="914400"/>
            <a:ext cx="3728085" cy="272891"/>
          </a:xfrm>
          <a:prstGeom prst="rect">
            <a:avLst/>
          </a:prstGeom>
          <a:noFill/>
        </p:spPr>
        <p:txBody>
          <a:bodyPr wrap="none" lIns="0" tIns="0" rIns="0" bIns="0" rtlCol="0" anchor="t"/>
          <a:p>
            <a:pPr marL="0" indent="0" algn="l">
              <a:lnSpc>
                <a:spcPts val="2100"/>
              </a:lnSpc>
              <a:buNone/>
            </a:pPr>
            <a:r>
              <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rPr>
              <a:t>Deep Learning Model Performance</a:t>
            </a:r>
            <a:endParaRPr lang="en-US" sz="1700" dirty="0"/>
          </a:p>
        </p:txBody>
      </p:sp>
      <p:sp>
        <p:nvSpPr>
          <p:cNvPr id="41" name="Text 2"/>
          <p:cNvSpPr/>
          <p:nvPr/>
        </p:nvSpPr>
        <p:spPr>
          <a:xfrm>
            <a:off x="436721" y="1296472"/>
            <a:ext cx="8147566" cy="523994"/>
          </a:xfrm>
          <a:prstGeom prst="rect">
            <a:avLst/>
          </a:prstGeom>
          <a:noFill/>
        </p:spPr>
        <p:txBody>
          <a:bodyPr wrap="square" lIns="0" tIns="0" rIns="0" bIns="0" rtlCol="0" anchor="t"/>
          <a:p>
            <a:pPr marL="0" indent="0" algn="dist">
              <a:lnSpc>
                <a:spcPts val="1350"/>
              </a:lnSpc>
              <a:buNone/>
            </a:pPr>
            <a:r>
              <a:rPr lang="en-US" sz="1050" dirty="0">
                <a:solidFill>
                  <a:srgbClr val="CFCBBF"/>
                </a:solidFill>
                <a:latin typeface="Raleway" pitchFamily="34" charset="0"/>
                <a:ea typeface="Raleway" pitchFamily="34" charset="-122"/>
                <a:cs typeface="Raleway" pitchFamily="34" charset="-120"/>
              </a:rPr>
              <a:t>Our state-of-the-art computer vision model utilizes ONNX runtime for optimized inference, ensuring fast and accurate disease detection even on standard hardware. The model has been extensively trained on the comprehensive PlantVillage dataset, which contains thousands of high-quality plant images representing various disease states and healthy specimens.</a:t>
            </a:r>
            <a:endParaRPr lang="en-US" sz="1050" dirty="0">
              <a:solidFill>
                <a:srgbClr val="CFCBBF"/>
              </a:solidFill>
              <a:latin typeface="Raleway" pitchFamily="34" charset="0"/>
              <a:ea typeface="Raleway" pitchFamily="34" charset="-122"/>
              <a:cs typeface="Raleway" pitchFamily="34" charset="-120"/>
            </a:endParaRPr>
          </a:p>
        </p:txBody>
      </p:sp>
      <p:sp>
        <p:nvSpPr>
          <p:cNvPr id="42" name="Text 3"/>
          <p:cNvSpPr/>
          <p:nvPr/>
        </p:nvSpPr>
        <p:spPr>
          <a:xfrm>
            <a:off x="436721" y="1918692"/>
            <a:ext cx="8147566" cy="349329"/>
          </a:xfrm>
          <a:prstGeom prst="rect">
            <a:avLst/>
          </a:prstGeom>
          <a:noFill/>
        </p:spPr>
        <p:txBody>
          <a:bodyPr wrap="square" lIns="0" tIns="0" rIns="0" bIns="0" rtlCol="0" anchor="t"/>
          <a:p>
            <a:pPr marL="0" indent="0" algn="dist">
              <a:lnSpc>
                <a:spcPts val="1350"/>
              </a:lnSpc>
              <a:buNone/>
            </a:pPr>
            <a:r>
              <a:rPr lang="en-US" sz="1050" dirty="0">
                <a:solidFill>
                  <a:srgbClr val="CFCBBF"/>
                </a:solidFill>
                <a:latin typeface="Raleway" pitchFamily="34" charset="0"/>
                <a:ea typeface="Raleway" pitchFamily="34" charset="-122"/>
                <a:cs typeface="Raleway" pitchFamily="34" charset="-120"/>
              </a:rPr>
              <a:t>The system processes 128x128 RGB images through sophisticated convolutional neural networks, generating disease predictions with detailed confidence scores that help farmers understand the reliability of each diagnosis.</a:t>
            </a:r>
            <a:endParaRPr lang="en-US" sz="1050" dirty="0">
              <a:solidFill>
                <a:srgbClr val="CFCBBF"/>
              </a:solidFill>
              <a:latin typeface="Raleway" pitchFamily="34" charset="0"/>
              <a:ea typeface="Raleway" pitchFamily="34" charset="-122"/>
              <a:cs typeface="Raleway" pitchFamily="34" charset="-120"/>
            </a:endParaRPr>
          </a:p>
        </p:txBody>
      </p:sp>
      <p:sp>
        <p:nvSpPr>
          <p:cNvPr id="43" name="Text 4"/>
          <p:cNvSpPr/>
          <p:nvPr/>
        </p:nvSpPr>
        <p:spPr>
          <a:xfrm>
            <a:off x="436721" y="2445306"/>
            <a:ext cx="4005501" cy="360283"/>
          </a:xfrm>
          <a:prstGeom prst="rect">
            <a:avLst/>
          </a:prstGeom>
          <a:noFill/>
        </p:spPr>
        <p:txBody>
          <a:bodyPr wrap="none" lIns="0" tIns="0" rIns="0" bIns="0" rtlCol="0" anchor="t"/>
          <a:p>
            <a:pPr marL="0" indent="0" algn="ctr">
              <a:lnSpc>
                <a:spcPts val="2800"/>
              </a:lnSpc>
              <a:buNone/>
            </a:pPr>
            <a:r>
              <a:rPr lang="en-US" sz="2800" dirty="0">
                <a:solidFill>
                  <a:srgbClr val="CFCBBF"/>
                </a:solidFill>
                <a:latin typeface="Prata" panose="00000500000000000000" pitchFamily="34" charset="0"/>
                <a:ea typeface="Prata" panose="00000500000000000000" pitchFamily="34" charset="-122"/>
                <a:cs typeface="Prata" panose="00000500000000000000" pitchFamily="34" charset="-120"/>
              </a:rPr>
              <a:t>15+</a:t>
            </a:r>
            <a:endParaRPr lang="en-US" sz="2800" dirty="0"/>
          </a:p>
        </p:txBody>
      </p:sp>
      <p:sp>
        <p:nvSpPr>
          <p:cNvPr id="44" name="Text 5"/>
          <p:cNvSpPr/>
          <p:nvPr/>
        </p:nvSpPr>
        <p:spPr>
          <a:xfrm>
            <a:off x="1756886" y="2941915"/>
            <a:ext cx="1365052" cy="170617"/>
          </a:xfrm>
          <a:prstGeom prst="rect">
            <a:avLst/>
          </a:prstGeom>
          <a:noFill/>
        </p:spPr>
        <p:txBody>
          <a:bodyPr wrap="none" lIns="0" tIns="0" rIns="0" bIns="0" rtlCol="0" anchor="t"/>
          <a:p>
            <a:pPr marL="0" indent="0" algn="ctr">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rPr>
              <a:t>Disease Categories</a:t>
            </a:r>
            <a:endParaRPr lang="en-US" sz="1050" dirty="0"/>
          </a:p>
        </p:txBody>
      </p:sp>
      <p:sp>
        <p:nvSpPr>
          <p:cNvPr id="45" name="Text 6"/>
          <p:cNvSpPr/>
          <p:nvPr/>
        </p:nvSpPr>
        <p:spPr>
          <a:xfrm>
            <a:off x="436721" y="3221712"/>
            <a:ext cx="4005501" cy="174665"/>
          </a:xfrm>
          <a:prstGeom prst="rect">
            <a:avLst/>
          </a:prstGeom>
          <a:noFill/>
        </p:spPr>
        <p:txBody>
          <a:bodyPr wrap="none" lIns="0" tIns="0" rIns="0" bIns="0" rtlCol="0" anchor="t"/>
          <a:p>
            <a:pPr marL="0" indent="0" algn="ctr">
              <a:lnSpc>
                <a:spcPts val="1350"/>
              </a:lnSpc>
              <a:buNone/>
            </a:pPr>
            <a:r>
              <a:rPr lang="en-US" sz="850" dirty="0">
                <a:solidFill>
                  <a:srgbClr val="CFCBBF"/>
                </a:solidFill>
                <a:latin typeface="Raleway" pitchFamily="34" charset="0"/>
                <a:ea typeface="Raleway" pitchFamily="34" charset="-122"/>
                <a:cs typeface="Raleway" pitchFamily="34" charset="-120"/>
              </a:rPr>
              <a:t>Comprehensive coverage across major crop diseases</a:t>
            </a:r>
            <a:endParaRPr lang="en-US" sz="850" dirty="0"/>
          </a:p>
        </p:txBody>
      </p:sp>
      <p:sp>
        <p:nvSpPr>
          <p:cNvPr id="46" name="Text 7"/>
          <p:cNvSpPr/>
          <p:nvPr/>
        </p:nvSpPr>
        <p:spPr>
          <a:xfrm>
            <a:off x="4578668" y="2445306"/>
            <a:ext cx="4005620" cy="360283"/>
          </a:xfrm>
          <a:prstGeom prst="rect">
            <a:avLst/>
          </a:prstGeom>
          <a:noFill/>
        </p:spPr>
        <p:txBody>
          <a:bodyPr wrap="none" lIns="0" tIns="0" rIns="0" bIns="0" rtlCol="0" anchor="t"/>
          <a:p>
            <a:pPr marL="0" indent="0" algn="ctr">
              <a:lnSpc>
                <a:spcPts val="2800"/>
              </a:lnSpc>
              <a:buNone/>
            </a:pPr>
            <a:r>
              <a:rPr lang="en-US" sz="2800" dirty="0">
                <a:solidFill>
                  <a:srgbClr val="CFCBBF"/>
                </a:solidFill>
                <a:latin typeface="Prata" panose="00000500000000000000" pitchFamily="34" charset="0"/>
                <a:ea typeface="Prata" panose="00000500000000000000" pitchFamily="34" charset="-122"/>
                <a:cs typeface="Prata" panose="00000500000000000000" pitchFamily="34" charset="-120"/>
              </a:rPr>
              <a:t>95%</a:t>
            </a:r>
            <a:endParaRPr lang="en-US" sz="2800" dirty="0"/>
          </a:p>
        </p:txBody>
      </p:sp>
      <p:sp>
        <p:nvSpPr>
          <p:cNvPr id="47" name="Text 8"/>
          <p:cNvSpPr/>
          <p:nvPr/>
        </p:nvSpPr>
        <p:spPr>
          <a:xfrm>
            <a:off x="5898952" y="2941915"/>
            <a:ext cx="1365052" cy="170617"/>
          </a:xfrm>
          <a:prstGeom prst="rect">
            <a:avLst/>
          </a:prstGeom>
          <a:noFill/>
        </p:spPr>
        <p:txBody>
          <a:bodyPr wrap="none" lIns="0" tIns="0" rIns="0" bIns="0" rtlCol="0" anchor="t"/>
          <a:p>
            <a:pPr marL="0" indent="0" algn="ctr">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rPr>
              <a:t>Accuracy Rate</a:t>
            </a:r>
            <a:endParaRPr lang="en-US" sz="1050" dirty="0"/>
          </a:p>
        </p:txBody>
      </p:sp>
      <p:sp>
        <p:nvSpPr>
          <p:cNvPr id="48" name="Text 9"/>
          <p:cNvSpPr/>
          <p:nvPr/>
        </p:nvSpPr>
        <p:spPr>
          <a:xfrm>
            <a:off x="4578668" y="3221712"/>
            <a:ext cx="4005620" cy="174665"/>
          </a:xfrm>
          <a:prstGeom prst="rect">
            <a:avLst/>
          </a:prstGeom>
          <a:noFill/>
        </p:spPr>
        <p:txBody>
          <a:bodyPr wrap="none" lIns="0" tIns="0" rIns="0" bIns="0" rtlCol="0" anchor="t"/>
          <a:p>
            <a:pPr marL="0" indent="0" algn="ctr">
              <a:lnSpc>
                <a:spcPts val="1350"/>
              </a:lnSpc>
              <a:buNone/>
            </a:pPr>
            <a:r>
              <a:rPr lang="en-US" sz="850" dirty="0">
                <a:solidFill>
                  <a:srgbClr val="CFCBBF"/>
                </a:solidFill>
                <a:latin typeface="Raleway" pitchFamily="34" charset="0"/>
                <a:ea typeface="Raleway" pitchFamily="34" charset="-122"/>
                <a:cs typeface="Raleway" pitchFamily="34" charset="-120"/>
              </a:rPr>
              <a:t>High precision in disease identification</a:t>
            </a:r>
            <a:endParaRPr lang="en-US" sz="850" dirty="0"/>
          </a:p>
        </p:txBody>
      </p:sp>
      <p:pic>
        <p:nvPicPr>
          <p:cNvPr id="49" name="Image 0" descr="preencoded.png"/>
          <p:cNvPicPr>
            <a:picLocks noChangeAspect="1"/>
          </p:cNvPicPr>
          <p:nvPr/>
        </p:nvPicPr>
        <p:blipFill>
          <a:blip r:embed="rId1"/>
          <a:stretch>
            <a:fillRect/>
          </a:stretch>
        </p:blipFill>
        <p:spPr>
          <a:xfrm>
            <a:off x="8858369" y="927973"/>
            <a:ext cx="5342811" cy="5342811"/>
          </a:xfrm>
          <a:prstGeom prst="rect">
            <a:avLst/>
          </a:prstGeom>
        </p:spPr>
      </p:pic>
      <p:sp>
        <p:nvSpPr>
          <p:cNvPr id="72" name="Text Box 71"/>
          <p:cNvSpPr txBox="1"/>
          <p:nvPr/>
        </p:nvSpPr>
        <p:spPr>
          <a:xfrm>
            <a:off x="436880" y="4063365"/>
            <a:ext cx="7315200" cy="296545"/>
          </a:xfrm>
          <a:prstGeom prst="rect">
            <a:avLst/>
          </a:prstGeom>
          <a:noFill/>
        </p:spPr>
        <p:txBody>
          <a:bodyPr wrap="square" rtlCol="0" anchor="t">
            <a:spAutoFit/>
          </a:bodyPr>
          <a:p>
            <a:pPr marL="0" indent="0" algn="l">
              <a:lnSpc>
                <a:spcPts val="1600"/>
              </a:lnSpc>
              <a:buNone/>
            </a:pPr>
            <a:r>
              <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sym typeface="+mn-ea"/>
              </a:rPr>
              <a:t>Supported </a:t>
            </a:r>
            <a:r>
              <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sym typeface="+mn-ea"/>
              </a:rPr>
              <a:t>Disease Detection</a:t>
            </a:r>
            <a:endParaRPr lang="en-US" sz="1700" dirty="0">
              <a:solidFill>
                <a:srgbClr val="F2E782"/>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73" name="Text Box 72"/>
          <p:cNvSpPr txBox="1"/>
          <p:nvPr/>
        </p:nvSpPr>
        <p:spPr>
          <a:xfrm>
            <a:off x="436880" y="4609465"/>
            <a:ext cx="2214880" cy="257810"/>
          </a:xfrm>
          <a:prstGeom prst="rect">
            <a:avLst/>
          </a:prstGeom>
          <a:noFill/>
        </p:spPr>
        <p:txBody>
          <a:bodyPr wrap="square" rtlCol="0" anchor="t">
            <a:spAutoFit/>
          </a:bodyPr>
          <a:p>
            <a:pPr marL="0" indent="0" algn="l">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rPr>
              <a:t>Tomato Diseases</a:t>
            </a:r>
            <a:endPar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74" name="Text Box 73"/>
          <p:cNvSpPr txBox="1"/>
          <p:nvPr/>
        </p:nvSpPr>
        <p:spPr>
          <a:xfrm>
            <a:off x="436880" y="5116830"/>
            <a:ext cx="221424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Bacterial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5" name="Text Box 74"/>
          <p:cNvSpPr txBox="1"/>
          <p:nvPr/>
        </p:nvSpPr>
        <p:spPr>
          <a:xfrm>
            <a:off x="436880" y="5431155"/>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Early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6" name="Text Box 75"/>
          <p:cNvSpPr txBox="1"/>
          <p:nvPr/>
        </p:nvSpPr>
        <p:spPr>
          <a:xfrm>
            <a:off x="436880" y="5745480"/>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Late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7" name="Text Box 76"/>
          <p:cNvSpPr txBox="1"/>
          <p:nvPr/>
        </p:nvSpPr>
        <p:spPr>
          <a:xfrm>
            <a:off x="436880" y="6012180"/>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Leaf mold</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8" name="Text Box 77"/>
          <p:cNvSpPr txBox="1"/>
          <p:nvPr/>
        </p:nvSpPr>
        <p:spPr>
          <a:xfrm>
            <a:off x="436880" y="6317615"/>
            <a:ext cx="221488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Septoria leaf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79" name="Text Box 78"/>
          <p:cNvSpPr txBox="1"/>
          <p:nvPr/>
        </p:nvSpPr>
        <p:spPr>
          <a:xfrm>
            <a:off x="436880" y="6622415"/>
            <a:ext cx="218440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Spider mites</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0" name="Text Box 79"/>
          <p:cNvSpPr txBox="1"/>
          <p:nvPr/>
        </p:nvSpPr>
        <p:spPr>
          <a:xfrm>
            <a:off x="436880" y="6887845"/>
            <a:ext cx="212026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Target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1" name="Text Box 80"/>
          <p:cNvSpPr txBox="1"/>
          <p:nvPr/>
        </p:nvSpPr>
        <p:spPr>
          <a:xfrm>
            <a:off x="436880" y="7204075"/>
            <a:ext cx="212026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Yellow leaf curl virus</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2" name="Text Box 81"/>
          <p:cNvSpPr txBox="1"/>
          <p:nvPr/>
        </p:nvSpPr>
        <p:spPr>
          <a:xfrm>
            <a:off x="3121660" y="4609465"/>
            <a:ext cx="2777490" cy="257810"/>
          </a:xfrm>
          <a:prstGeom prst="rect">
            <a:avLst/>
          </a:prstGeom>
          <a:noFill/>
        </p:spPr>
        <p:txBody>
          <a:bodyPr wrap="square" rtlCol="0" anchor="t">
            <a:spAutoFit/>
          </a:bodyPr>
          <a:p>
            <a:pPr marL="0" indent="0" algn="l">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rPr>
              <a:t>Potato Diseases</a:t>
            </a:r>
            <a:endPar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83" name="Text Box 82"/>
          <p:cNvSpPr txBox="1"/>
          <p:nvPr/>
        </p:nvSpPr>
        <p:spPr>
          <a:xfrm>
            <a:off x="3121660" y="5116830"/>
            <a:ext cx="227012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Early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4" name="Text Box 83"/>
          <p:cNvSpPr txBox="1"/>
          <p:nvPr/>
        </p:nvSpPr>
        <p:spPr>
          <a:xfrm>
            <a:off x="3121660" y="5424170"/>
            <a:ext cx="228282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Late blight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5" name="Text Box 84"/>
          <p:cNvSpPr txBox="1"/>
          <p:nvPr/>
        </p:nvSpPr>
        <p:spPr>
          <a:xfrm>
            <a:off x="3121660" y="5731510"/>
            <a:ext cx="228282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Healthy potato identification</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6" name="Text Box 85"/>
          <p:cNvSpPr txBox="1"/>
          <p:nvPr/>
        </p:nvSpPr>
        <p:spPr>
          <a:xfrm>
            <a:off x="5404485" y="4609465"/>
            <a:ext cx="2347595" cy="257810"/>
          </a:xfrm>
          <a:prstGeom prst="rect">
            <a:avLst/>
          </a:prstGeom>
          <a:noFill/>
        </p:spPr>
        <p:txBody>
          <a:bodyPr wrap="square" rtlCol="0" anchor="t">
            <a:spAutoFit/>
          </a:bodyPr>
          <a:p>
            <a:pPr marL="0" indent="0" algn="l">
              <a:lnSpc>
                <a:spcPts val="1300"/>
              </a:lnSpc>
              <a:buNone/>
            </a:pPr>
            <a:r>
              <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rPr>
              <a:t>Pepper Diseases</a:t>
            </a:r>
            <a:endParaRPr lang="en-US" sz="1050" dirty="0">
              <a:solidFill>
                <a:srgbClr val="CFCBBF"/>
              </a:solidFill>
              <a:latin typeface="Prata" panose="00000500000000000000" pitchFamily="34" charset="0"/>
              <a:ea typeface="Prata" panose="00000500000000000000" pitchFamily="34" charset="-122"/>
              <a:cs typeface="Prata" panose="00000500000000000000" pitchFamily="34" charset="-120"/>
              <a:sym typeface="+mn-ea"/>
            </a:endParaRPr>
          </a:p>
        </p:txBody>
      </p:sp>
      <p:sp>
        <p:nvSpPr>
          <p:cNvPr id="87" name="Text Box 86"/>
          <p:cNvSpPr txBox="1"/>
          <p:nvPr/>
        </p:nvSpPr>
        <p:spPr>
          <a:xfrm>
            <a:off x="5391785" y="5026660"/>
            <a:ext cx="2360930"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Bacterial spot</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88" name="Text Box 87"/>
          <p:cNvSpPr txBox="1"/>
          <p:nvPr/>
        </p:nvSpPr>
        <p:spPr>
          <a:xfrm>
            <a:off x="5404485" y="5310505"/>
            <a:ext cx="2348865" cy="264160"/>
          </a:xfrm>
          <a:prstGeom prst="rect">
            <a:avLst/>
          </a:prstGeom>
          <a:noFill/>
        </p:spPr>
        <p:txBody>
          <a:bodyPr wrap="square" rtlCol="0" anchor="t">
            <a:spAutoFit/>
          </a:bodyPr>
          <a:p>
            <a:pPr marL="342900" indent="-342900" algn="l">
              <a:lnSpc>
                <a:spcPts val="1350"/>
              </a:lnSpc>
              <a:buSzPct val="100000"/>
              <a:buChar char="•"/>
            </a:pPr>
            <a:r>
              <a:rPr lang="en-US" sz="850" dirty="0">
                <a:solidFill>
                  <a:srgbClr val="CFCBBF"/>
                </a:solidFill>
                <a:latin typeface="Raleway" pitchFamily="34" charset="0"/>
                <a:ea typeface="Raleway" pitchFamily="34" charset="-122"/>
                <a:cs typeface="Raleway" pitchFamily="34" charset="-120"/>
                <a:sym typeface="+mn-ea"/>
              </a:rPr>
              <a:t>Healthy pepper identification</a:t>
            </a:r>
            <a:endParaRPr lang="en-US" sz="850" dirty="0">
              <a:solidFill>
                <a:srgbClr val="CFCBBF"/>
              </a:solidFill>
              <a:latin typeface="Raleway" pitchFamily="34" charset="0"/>
              <a:ea typeface="Raleway" pitchFamily="34" charset="-122"/>
              <a:cs typeface="Raleway" pitchFamily="34" charset="-120"/>
              <a:sym typeface="+mn-ea"/>
            </a:endParaRPr>
          </a:p>
        </p:txBody>
      </p:sp>
      <p:sp>
        <p:nvSpPr>
          <p:cNvPr id="14" name="Text Box 13"/>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15" name="Chevron 14"/>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Chevron 15"/>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0438" y="447318"/>
            <a:ext cx="6714649" cy="508159"/>
          </a:xfrm>
          <a:prstGeom prst="rect">
            <a:avLst/>
          </a:prstGeom>
          <a:noFill/>
        </p:spPr>
        <p:txBody>
          <a:bodyPr wrap="none" lIns="0" tIns="0" rIns="0" bIns="0" rtlCol="0" anchor="t"/>
          <a:lstStyle/>
          <a:p>
            <a:pPr marL="0" indent="0" algn="l">
              <a:lnSpc>
                <a:spcPts val="4000"/>
              </a:lnSpc>
              <a:buNone/>
            </a:pPr>
            <a:r>
              <a:rPr lang="en-US" sz="3200" dirty="0">
                <a:solidFill>
                  <a:srgbClr val="F2E782"/>
                </a:solidFill>
                <a:latin typeface="Prata" panose="00000500000000000000" pitchFamily="34" charset="0"/>
                <a:ea typeface="Prata" panose="00000500000000000000" pitchFamily="34" charset="-122"/>
                <a:cs typeface="Prata" panose="00000500000000000000" pitchFamily="34" charset="-120"/>
              </a:rPr>
              <a:t>Intelligent Text &amp; Voice Processing</a:t>
            </a:r>
            <a:endParaRPr lang="en-US" sz="3200" dirty="0"/>
          </a:p>
        </p:txBody>
      </p:sp>
      <p:sp>
        <p:nvSpPr>
          <p:cNvPr id="3" name="Text 1"/>
          <p:cNvSpPr/>
          <p:nvPr/>
        </p:nvSpPr>
        <p:spPr>
          <a:xfrm>
            <a:off x="650438" y="1361837"/>
            <a:ext cx="4312087" cy="304919"/>
          </a:xfrm>
          <a:prstGeom prst="rect">
            <a:avLst/>
          </a:prstGeom>
          <a:noFill/>
        </p:spPr>
        <p:txBody>
          <a:bodyPr wrap="none" lIns="0" tIns="0" rIns="0" bIns="0" rtlCol="0" anchor="t"/>
          <a:lstStyle/>
          <a:p>
            <a:pPr marL="0" indent="0" algn="l">
              <a:lnSpc>
                <a:spcPts val="2400"/>
              </a:lnSpc>
              <a:buNone/>
            </a:pPr>
            <a:r>
              <a:rPr lang="en-US" sz="1900" dirty="0">
                <a:solidFill>
                  <a:srgbClr val="F2E782"/>
                </a:solidFill>
                <a:latin typeface="Prata" panose="00000500000000000000" pitchFamily="34" charset="0"/>
                <a:ea typeface="Prata" panose="00000500000000000000" pitchFamily="34" charset="-122"/>
                <a:cs typeface="Prata" panose="00000500000000000000" pitchFamily="34" charset="-120"/>
              </a:rPr>
              <a:t>Natural Language Processing Engine</a:t>
            </a:r>
            <a:endParaRPr lang="en-US" sz="1900" dirty="0"/>
          </a:p>
        </p:txBody>
      </p:sp>
      <p:sp>
        <p:nvSpPr>
          <p:cNvPr id="4" name="Text 2"/>
          <p:cNvSpPr/>
          <p:nvPr/>
        </p:nvSpPr>
        <p:spPr>
          <a:xfrm>
            <a:off x="650438" y="1829276"/>
            <a:ext cx="6466403" cy="1040606"/>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Agrobot's advanced NLP system goes beyond simple keyword matching to understand the context and nuance of farmer descriptions. The system automatically detects the input language using sophisticated langdetect algorithms, ensuring accurate processing regardless of which language farmers choose to use.</a:t>
            </a:r>
            <a:endParaRPr lang="en-US" sz="1250" dirty="0"/>
          </a:p>
        </p:txBody>
      </p:sp>
      <p:sp>
        <p:nvSpPr>
          <p:cNvPr id="5" name="Text 3"/>
          <p:cNvSpPr/>
          <p:nvPr/>
        </p:nvSpPr>
        <p:spPr>
          <a:xfrm>
            <a:off x="650438" y="3016210"/>
            <a:ext cx="6466403" cy="1040606"/>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Our fuzzy string matching capabilities, powered by Python's difflib library, can understand symptom descriptions even when they contain typos, regional dialects, or non-standard terminology. The integrated LanguageTool grammar correction ensures that responses are clear and professionally formatted.</a:t>
            </a:r>
            <a:endParaRPr lang="en-US" sz="1250" dirty="0"/>
          </a:p>
        </p:txBody>
      </p:sp>
      <p:sp>
        <p:nvSpPr>
          <p:cNvPr id="6" name="Text 4"/>
          <p:cNvSpPr/>
          <p:nvPr/>
        </p:nvSpPr>
        <p:spPr>
          <a:xfrm>
            <a:off x="2883337" y="5296733"/>
            <a:ext cx="2000250" cy="406479"/>
          </a:xfrm>
          <a:prstGeom prst="rect">
            <a:avLst/>
          </a:prstGeom>
          <a:noFill/>
        </p:spPr>
        <p:txBody>
          <a:bodyPr wrap="none" lIns="0" tIns="0" rIns="0" bIns="0" rtlCol="0" anchor="t"/>
          <a:lstStyle/>
          <a:p>
            <a:pPr marL="0" indent="0" algn="ctr">
              <a:lnSpc>
                <a:spcPts val="3200"/>
              </a:lnSpc>
              <a:buNone/>
            </a:pPr>
            <a:r>
              <a:rPr lang="en-US" sz="3200" dirty="0">
                <a:solidFill>
                  <a:srgbClr val="CFCBBF"/>
                </a:solidFill>
                <a:latin typeface="Prata" panose="00000500000000000000" pitchFamily="34" charset="0"/>
                <a:ea typeface="Prata" panose="00000500000000000000" pitchFamily="34" charset="-122"/>
                <a:cs typeface="Prata" panose="00000500000000000000" pitchFamily="34" charset="-120"/>
              </a:rPr>
              <a:t>60+</a:t>
            </a:r>
            <a:endParaRPr lang="en-US" sz="3200" dirty="0"/>
          </a:p>
        </p:txBody>
      </p:sp>
      <p:pic>
        <p:nvPicPr>
          <p:cNvPr id="7" name="Image 0" descr="preencoded.png"/>
          <p:cNvPicPr>
            <a:picLocks noChangeAspect="1"/>
          </p:cNvPicPr>
          <p:nvPr/>
        </p:nvPicPr>
        <p:blipFill>
          <a:blip r:embed="rId1"/>
          <a:stretch>
            <a:fillRect/>
          </a:stretch>
        </p:blipFill>
        <p:spPr>
          <a:xfrm>
            <a:off x="2663904" y="4280297"/>
            <a:ext cx="2439353" cy="2439352"/>
          </a:xfrm>
          <a:prstGeom prst="rect">
            <a:avLst/>
          </a:prstGeom>
        </p:spPr>
      </p:pic>
      <p:sp>
        <p:nvSpPr>
          <p:cNvPr id="8" name="Text 5"/>
          <p:cNvSpPr/>
          <p:nvPr/>
        </p:nvSpPr>
        <p:spPr>
          <a:xfrm>
            <a:off x="2867263" y="6922770"/>
            <a:ext cx="2032754" cy="253960"/>
          </a:xfrm>
          <a:prstGeom prst="rect">
            <a:avLst/>
          </a:prstGeom>
          <a:noFill/>
        </p:spPr>
        <p:txBody>
          <a:bodyPr wrap="none" lIns="0" tIns="0" rIns="0" bIns="0" rtlCol="0" anchor="t"/>
          <a:lstStyle/>
          <a:p>
            <a:pPr marL="0" indent="0" algn="ctr">
              <a:lnSpc>
                <a:spcPts val="2000"/>
              </a:lnSpc>
              <a:buNone/>
            </a:pPr>
            <a:r>
              <a:rPr lang="en-US" sz="1600" dirty="0">
                <a:solidFill>
                  <a:srgbClr val="CFCBBF"/>
                </a:solidFill>
                <a:latin typeface="Prata" panose="00000500000000000000" pitchFamily="34" charset="0"/>
                <a:ea typeface="Prata" panose="00000500000000000000" pitchFamily="34" charset="-122"/>
                <a:cs typeface="Prata" panose="00000500000000000000" pitchFamily="34" charset="-120"/>
              </a:rPr>
              <a:t>Response Templates</a:t>
            </a:r>
            <a:endParaRPr lang="en-US" sz="1600" dirty="0"/>
          </a:p>
        </p:txBody>
      </p:sp>
      <p:sp>
        <p:nvSpPr>
          <p:cNvPr id="9" name="Text 6"/>
          <p:cNvSpPr/>
          <p:nvPr/>
        </p:nvSpPr>
        <p:spPr>
          <a:xfrm>
            <a:off x="650438" y="7339251"/>
            <a:ext cx="6466403" cy="260152"/>
          </a:xfrm>
          <a:prstGeom prst="rect">
            <a:avLst/>
          </a:prstGeom>
          <a:noFill/>
        </p:spPr>
        <p:txBody>
          <a:bodyPr wrap="none" lIns="0" tIns="0" rIns="0" bIns="0" rtlCol="0" anchor="t"/>
          <a:lstStyle/>
          <a:p>
            <a:pPr marL="0" indent="0" algn="ctr">
              <a:lnSpc>
                <a:spcPts val="2000"/>
              </a:lnSpc>
              <a:buNone/>
            </a:pPr>
            <a:r>
              <a:rPr lang="en-US" sz="1250" dirty="0">
                <a:solidFill>
                  <a:srgbClr val="CFCBBF"/>
                </a:solidFill>
                <a:latin typeface="Raleway" pitchFamily="34" charset="0"/>
                <a:ea typeface="Raleway" pitchFamily="34" charset="-122"/>
                <a:cs typeface="Raleway" pitchFamily="34" charset="-120"/>
              </a:rPr>
              <a:t>Pre-configured professional responses covering common agricultural scenarios</a:t>
            </a:r>
            <a:endParaRPr lang="en-US" sz="1250" dirty="0"/>
          </a:p>
        </p:txBody>
      </p:sp>
      <p:sp>
        <p:nvSpPr>
          <p:cNvPr id="10" name="Text 7"/>
          <p:cNvSpPr/>
          <p:nvPr/>
        </p:nvSpPr>
        <p:spPr>
          <a:xfrm>
            <a:off x="7521178" y="1361837"/>
            <a:ext cx="3083123" cy="304919"/>
          </a:xfrm>
          <a:prstGeom prst="rect">
            <a:avLst/>
          </a:prstGeom>
          <a:noFill/>
        </p:spPr>
        <p:txBody>
          <a:bodyPr wrap="none" lIns="0" tIns="0" rIns="0" bIns="0" rtlCol="0" anchor="t"/>
          <a:lstStyle/>
          <a:p>
            <a:pPr marL="0" indent="0" algn="l">
              <a:lnSpc>
                <a:spcPts val="2400"/>
              </a:lnSpc>
              <a:buNone/>
            </a:pPr>
            <a:r>
              <a:rPr lang="en-US" sz="1900" dirty="0">
                <a:solidFill>
                  <a:srgbClr val="F2E782"/>
                </a:solidFill>
                <a:latin typeface="Prata" panose="00000500000000000000" pitchFamily="34" charset="0"/>
                <a:ea typeface="Prata" panose="00000500000000000000" pitchFamily="34" charset="-122"/>
                <a:cs typeface="Prata" panose="00000500000000000000" pitchFamily="34" charset="-120"/>
              </a:rPr>
              <a:t>Voice Integration Features</a:t>
            </a:r>
            <a:endParaRPr lang="en-US" sz="1900" dirty="0"/>
          </a:p>
        </p:txBody>
      </p:sp>
      <p:sp>
        <p:nvSpPr>
          <p:cNvPr id="11" name="Text 8"/>
          <p:cNvSpPr/>
          <p:nvPr/>
        </p:nvSpPr>
        <p:spPr>
          <a:xfrm>
            <a:off x="7521178" y="1829276"/>
            <a:ext cx="6466403" cy="780455"/>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The Web Speech API integration makes Agrobot accessible to farmers who prefer speaking over typing, particularly beneficial for users with limited literacy or those working in field conditions where typing is impractical.</a:t>
            </a:r>
            <a:endParaRPr lang="en-US" sz="1250" dirty="0"/>
          </a:p>
        </p:txBody>
      </p:sp>
      <p:pic>
        <p:nvPicPr>
          <p:cNvPr id="12" name="Image 1" descr="preencoded.png"/>
          <p:cNvPicPr>
            <a:picLocks noChangeAspect="1"/>
          </p:cNvPicPr>
          <p:nvPr/>
        </p:nvPicPr>
        <p:blipFill>
          <a:blip r:embed="rId2"/>
          <a:stretch>
            <a:fillRect/>
          </a:stretch>
        </p:blipFill>
        <p:spPr>
          <a:xfrm>
            <a:off x="7521178" y="2792611"/>
            <a:ext cx="162520" cy="203240"/>
          </a:xfrm>
          <a:prstGeom prst="rect">
            <a:avLst/>
          </a:prstGeom>
        </p:spPr>
      </p:pic>
      <p:pic>
        <p:nvPicPr>
          <p:cNvPr id="13" name="Image 2" descr="preencoded.png"/>
          <p:cNvPicPr>
            <a:picLocks noChangeAspect="1"/>
          </p:cNvPicPr>
          <p:nvPr/>
        </p:nvPicPr>
        <p:blipFill>
          <a:blip r:embed="rId3"/>
          <a:stretch>
            <a:fillRect/>
          </a:stretch>
        </p:blipFill>
        <p:spPr>
          <a:xfrm>
            <a:off x="7521178" y="3046095"/>
            <a:ext cx="6466403" cy="22860"/>
          </a:xfrm>
          <a:prstGeom prst="rect">
            <a:avLst/>
          </a:prstGeom>
        </p:spPr>
      </p:pic>
      <p:sp>
        <p:nvSpPr>
          <p:cNvPr id="14" name="Text 9"/>
          <p:cNvSpPr/>
          <p:nvPr/>
        </p:nvSpPr>
        <p:spPr>
          <a:xfrm>
            <a:off x="7521178" y="3173016"/>
            <a:ext cx="2032754" cy="253960"/>
          </a:xfrm>
          <a:prstGeom prst="rect">
            <a:avLst/>
          </a:prstGeom>
          <a:noFill/>
        </p:spPr>
        <p:txBody>
          <a:bodyPr wrap="none" lIns="0" tIns="0" rIns="0" bIns="0" rtlCol="0" anchor="t"/>
          <a:lstStyle/>
          <a:p>
            <a:pPr marL="0" indent="0" algn="l">
              <a:lnSpc>
                <a:spcPts val="2000"/>
              </a:lnSpc>
              <a:buNone/>
            </a:pPr>
            <a:r>
              <a:rPr lang="en-US" sz="1600" dirty="0">
                <a:solidFill>
                  <a:srgbClr val="CFCBBF"/>
                </a:solidFill>
                <a:latin typeface="Prata" panose="00000500000000000000" pitchFamily="34" charset="0"/>
                <a:ea typeface="Prata" panose="00000500000000000000" pitchFamily="34" charset="-122"/>
                <a:cs typeface="Prata" panose="00000500000000000000" pitchFamily="34" charset="-120"/>
              </a:rPr>
              <a:t>Voice Input</a:t>
            </a:r>
            <a:endParaRPr lang="en-US" sz="1600" dirty="0"/>
          </a:p>
        </p:txBody>
      </p:sp>
      <p:sp>
        <p:nvSpPr>
          <p:cNvPr id="15" name="Text 10"/>
          <p:cNvSpPr/>
          <p:nvPr/>
        </p:nvSpPr>
        <p:spPr>
          <a:xfrm>
            <a:off x="7521178" y="3589496"/>
            <a:ext cx="6466403" cy="520303"/>
          </a:xfrm>
          <a:prstGeom prst="rect">
            <a:avLst/>
          </a:prstGeom>
          <a:noFill/>
        </p:spPr>
        <p:txBody>
          <a:bodyPr wrap="squar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Real-time speech-to-text conversion with support for multiple languages and regional accents</a:t>
            </a:r>
            <a:endParaRPr lang="en-US" sz="1250" dirty="0"/>
          </a:p>
        </p:txBody>
      </p:sp>
      <p:pic>
        <p:nvPicPr>
          <p:cNvPr id="16" name="Image 3" descr="preencoded.png"/>
          <p:cNvPicPr>
            <a:picLocks noChangeAspect="1"/>
          </p:cNvPicPr>
          <p:nvPr/>
        </p:nvPicPr>
        <p:blipFill>
          <a:blip r:embed="rId4"/>
          <a:stretch>
            <a:fillRect/>
          </a:stretch>
        </p:blipFill>
        <p:spPr>
          <a:xfrm>
            <a:off x="7521178" y="4361736"/>
            <a:ext cx="162520" cy="203240"/>
          </a:xfrm>
          <a:prstGeom prst="rect">
            <a:avLst/>
          </a:prstGeom>
        </p:spPr>
      </p:pic>
      <p:pic>
        <p:nvPicPr>
          <p:cNvPr id="17" name="Image 4" descr="preencoded.png"/>
          <p:cNvPicPr>
            <a:picLocks noChangeAspect="1"/>
          </p:cNvPicPr>
          <p:nvPr/>
        </p:nvPicPr>
        <p:blipFill>
          <a:blip r:embed="rId3"/>
          <a:stretch>
            <a:fillRect/>
          </a:stretch>
        </p:blipFill>
        <p:spPr>
          <a:xfrm>
            <a:off x="7521178" y="4615220"/>
            <a:ext cx="6466403" cy="22860"/>
          </a:xfrm>
          <a:prstGeom prst="rect">
            <a:avLst/>
          </a:prstGeom>
        </p:spPr>
      </p:pic>
      <p:sp>
        <p:nvSpPr>
          <p:cNvPr id="18" name="Text 11"/>
          <p:cNvSpPr/>
          <p:nvPr/>
        </p:nvSpPr>
        <p:spPr>
          <a:xfrm>
            <a:off x="7521178" y="4774644"/>
            <a:ext cx="2032754" cy="253960"/>
          </a:xfrm>
          <a:prstGeom prst="rect">
            <a:avLst/>
          </a:prstGeom>
          <a:noFill/>
        </p:spPr>
        <p:txBody>
          <a:bodyPr wrap="none" lIns="0" tIns="0" rIns="0" bIns="0" rtlCol="0" anchor="t"/>
          <a:lstStyle/>
          <a:p>
            <a:pPr marL="0" indent="0" algn="l">
              <a:lnSpc>
                <a:spcPts val="2000"/>
              </a:lnSpc>
              <a:buNone/>
            </a:pPr>
            <a:r>
              <a:rPr lang="en-US" sz="1600" dirty="0">
                <a:solidFill>
                  <a:srgbClr val="CFCBBF"/>
                </a:solidFill>
                <a:latin typeface="Prata" panose="00000500000000000000" pitchFamily="34" charset="0"/>
                <a:ea typeface="Prata" panose="00000500000000000000" pitchFamily="34" charset="-122"/>
                <a:cs typeface="Prata" panose="00000500000000000000" pitchFamily="34" charset="-120"/>
              </a:rPr>
              <a:t>Audio Output</a:t>
            </a:r>
            <a:endParaRPr lang="en-US" sz="1600" dirty="0"/>
          </a:p>
        </p:txBody>
      </p:sp>
      <p:sp>
        <p:nvSpPr>
          <p:cNvPr id="19" name="Text 12"/>
          <p:cNvSpPr/>
          <p:nvPr/>
        </p:nvSpPr>
        <p:spPr>
          <a:xfrm>
            <a:off x="7521178" y="5191125"/>
            <a:ext cx="6466403" cy="260152"/>
          </a:xfrm>
          <a:prstGeom prst="rect">
            <a:avLst/>
          </a:prstGeom>
          <a:noFill/>
        </p:spPr>
        <p:txBody>
          <a:bodyPr wrap="none" lIns="0" tIns="0" rIns="0" bIns="0" rtlCol="0" anchor="t"/>
          <a:lstStyle/>
          <a:p>
            <a:pPr marL="0" indent="0" algn="l">
              <a:lnSpc>
                <a:spcPts val="2000"/>
              </a:lnSpc>
              <a:buNone/>
            </a:pPr>
            <a:r>
              <a:rPr lang="en-US" sz="1250" dirty="0">
                <a:solidFill>
                  <a:srgbClr val="CFCBBF"/>
                </a:solidFill>
                <a:latin typeface="Raleway" pitchFamily="34" charset="0"/>
                <a:ea typeface="Raleway" pitchFamily="34" charset="-122"/>
                <a:cs typeface="Raleway" pitchFamily="34" charset="-120"/>
              </a:rPr>
              <a:t>Text-to-speech functionality delivers responses in the farmer's preferred language</a:t>
            </a:r>
            <a:endParaRPr lang="en-US" sz="1250" dirty="0"/>
          </a:p>
        </p:txBody>
      </p:sp>
      <p:sp>
        <p:nvSpPr>
          <p:cNvPr id="21" name="Text Box 20"/>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2" name="Chevron 21"/>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Chevron 22"/>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214" y="394097"/>
            <a:ext cx="6377226" cy="447080"/>
          </a:xfrm>
          <a:prstGeom prst="rect">
            <a:avLst/>
          </a:prstGeom>
          <a:noFill/>
        </p:spPr>
        <p:txBody>
          <a:bodyPr wrap="none" lIns="0" tIns="0" rIns="0" bIns="0" rtlCol="0" anchor="t"/>
          <a:lstStyle/>
          <a:p>
            <a:pPr marL="0" indent="0" algn="l">
              <a:lnSpc>
                <a:spcPts val="3500"/>
              </a:lnSpc>
              <a:buNone/>
            </a:pPr>
            <a:r>
              <a:rPr lang="en-US" sz="2800" dirty="0">
                <a:solidFill>
                  <a:srgbClr val="F2E782"/>
                </a:solidFill>
                <a:latin typeface="Prata" panose="00000500000000000000" pitchFamily="34" charset="0"/>
                <a:ea typeface="Prata" panose="00000500000000000000" pitchFamily="34" charset="-122"/>
                <a:cs typeface="Prata" panose="00000500000000000000" pitchFamily="34" charset="-120"/>
              </a:rPr>
              <a:t>Comprehensive Multilingual Support</a:t>
            </a:r>
            <a:endParaRPr lang="en-US" sz="2800" dirty="0"/>
          </a:p>
        </p:txBody>
      </p:sp>
      <p:pic>
        <p:nvPicPr>
          <p:cNvPr id="3" name="Image 0" descr="preencoded.png"/>
          <p:cNvPicPr>
            <a:picLocks noChangeAspect="1"/>
          </p:cNvPicPr>
          <p:nvPr>
            <p:custDataLst>
              <p:tags r:id="rId1"/>
            </p:custDataLst>
          </p:nvPr>
        </p:nvPicPr>
        <p:blipFill>
          <a:blip r:embed="rId2"/>
          <a:stretch>
            <a:fillRect/>
          </a:stretch>
        </p:blipFill>
        <p:spPr>
          <a:xfrm>
            <a:off x="572214" y="1127284"/>
            <a:ext cx="357664" cy="357664"/>
          </a:xfrm>
          <a:prstGeom prst="rect">
            <a:avLst/>
          </a:prstGeom>
        </p:spPr>
      </p:pic>
      <p:sp>
        <p:nvSpPr>
          <p:cNvPr id="4" name="Text 1"/>
          <p:cNvSpPr/>
          <p:nvPr>
            <p:custDataLst>
              <p:tags r:id="rId3"/>
            </p:custDataLst>
          </p:nvPr>
        </p:nvSpPr>
        <p:spPr>
          <a:xfrm>
            <a:off x="1108710" y="1212175"/>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English (Primary)</a:t>
            </a:r>
            <a:endParaRPr lang="en-US" sz="1400" dirty="0"/>
          </a:p>
        </p:txBody>
      </p:sp>
      <p:sp>
        <p:nvSpPr>
          <p:cNvPr id="5" name="Text 2"/>
          <p:cNvSpPr/>
          <p:nvPr>
            <p:custDataLst>
              <p:tags r:id="rId4"/>
            </p:custDataLst>
          </p:nvPr>
        </p:nvSpPr>
        <p:spPr>
          <a:xfrm>
            <a:off x="1108710" y="1521500"/>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Complete interface and comprehensive agricultural database in English, serving as the foundation for all translations and technical documentation.</a:t>
            </a:r>
            <a:endParaRPr lang="en-US" sz="1100" dirty="0"/>
          </a:p>
        </p:txBody>
      </p:sp>
      <p:pic>
        <p:nvPicPr>
          <p:cNvPr id="6" name="Image 1" descr="preencoded.png"/>
          <p:cNvPicPr>
            <a:picLocks noChangeAspect="1"/>
          </p:cNvPicPr>
          <p:nvPr>
            <p:custDataLst>
              <p:tags r:id="rId5"/>
            </p:custDataLst>
          </p:nvPr>
        </p:nvPicPr>
        <p:blipFill>
          <a:blip r:embed="rId6"/>
          <a:stretch>
            <a:fillRect/>
          </a:stretch>
        </p:blipFill>
        <p:spPr>
          <a:xfrm>
            <a:off x="7404616" y="1127284"/>
            <a:ext cx="357664" cy="357664"/>
          </a:xfrm>
          <a:prstGeom prst="rect">
            <a:avLst/>
          </a:prstGeom>
        </p:spPr>
      </p:pic>
      <p:sp>
        <p:nvSpPr>
          <p:cNvPr id="7" name="Text 3"/>
          <p:cNvSpPr/>
          <p:nvPr>
            <p:custDataLst>
              <p:tags r:id="rId7"/>
            </p:custDataLst>
          </p:nvPr>
        </p:nvSpPr>
        <p:spPr>
          <a:xfrm>
            <a:off x="7941112" y="1212175"/>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Hindi (हिंदी)</a:t>
            </a:r>
            <a:endParaRPr lang="en-US" sz="1400" dirty="0"/>
          </a:p>
        </p:txBody>
      </p:sp>
      <p:sp>
        <p:nvSpPr>
          <p:cNvPr id="8" name="Text 4"/>
          <p:cNvSpPr/>
          <p:nvPr>
            <p:custDataLst>
              <p:tags r:id="rId8"/>
            </p:custDataLst>
          </p:nvPr>
        </p:nvSpPr>
        <p:spPr>
          <a:xfrm>
            <a:off x="7941112" y="1521500"/>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Full support for Hindi-speaking farmers across North and Central India, with culturally appropriate agricultural terminology and region-specific advice.</a:t>
            </a:r>
            <a:endParaRPr lang="en-US" sz="1100" dirty="0"/>
          </a:p>
        </p:txBody>
      </p:sp>
      <p:pic>
        <p:nvPicPr>
          <p:cNvPr id="9" name="Image 2" descr="preencoded.png"/>
          <p:cNvPicPr>
            <a:picLocks noChangeAspect="1"/>
          </p:cNvPicPr>
          <p:nvPr>
            <p:custDataLst>
              <p:tags r:id="rId9"/>
            </p:custDataLst>
          </p:nvPr>
        </p:nvPicPr>
        <p:blipFill>
          <a:blip r:embed="rId10"/>
          <a:stretch>
            <a:fillRect/>
          </a:stretch>
        </p:blipFill>
        <p:spPr>
          <a:xfrm>
            <a:off x="572214" y="2265521"/>
            <a:ext cx="357664" cy="357664"/>
          </a:xfrm>
          <a:prstGeom prst="rect">
            <a:avLst/>
          </a:prstGeom>
        </p:spPr>
      </p:pic>
      <p:sp>
        <p:nvSpPr>
          <p:cNvPr id="10" name="Text 5"/>
          <p:cNvSpPr/>
          <p:nvPr>
            <p:custDataLst>
              <p:tags r:id="rId11"/>
            </p:custDataLst>
          </p:nvPr>
        </p:nvSpPr>
        <p:spPr>
          <a:xfrm>
            <a:off x="1108710" y="235041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Tamil (தமிழ்)</a:t>
            </a:r>
            <a:endParaRPr lang="en-US" sz="1400" dirty="0"/>
          </a:p>
        </p:txBody>
      </p:sp>
      <p:sp>
        <p:nvSpPr>
          <p:cNvPr id="11" name="Text 6"/>
          <p:cNvSpPr/>
          <p:nvPr>
            <p:custDataLst>
              <p:tags r:id="rId12"/>
            </p:custDataLst>
          </p:nvPr>
        </p:nvSpPr>
        <p:spPr>
          <a:xfrm>
            <a:off x="1108710" y="2659737"/>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Comprehensive Tamil language support for farmers in Tamil Nadu and neighboring regions, including agricultural practices specific to South Indian farming.</a:t>
            </a:r>
            <a:endParaRPr lang="en-US" sz="1100" dirty="0"/>
          </a:p>
        </p:txBody>
      </p:sp>
      <p:pic>
        <p:nvPicPr>
          <p:cNvPr id="12" name="Image 3" descr="preencoded.png"/>
          <p:cNvPicPr>
            <a:picLocks noChangeAspect="1"/>
          </p:cNvPicPr>
          <p:nvPr>
            <p:custDataLst>
              <p:tags r:id="rId13"/>
            </p:custDataLst>
          </p:nvPr>
        </p:nvPicPr>
        <p:blipFill>
          <a:blip r:embed="rId14"/>
          <a:stretch>
            <a:fillRect/>
          </a:stretch>
        </p:blipFill>
        <p:spPr>
          <a:xfrm>
            <a:off x="7404616" y="2265521"/>
            <a:ext cx="357664" cy="357664"/>
          </a:xfrm>
          <a:prstGeom prst="rect">
            <a:avLst/>
          </a:prstGeom>
        </p:spPr>
      </p:pic>
      <p:sp>
        <p:nvSpPr>
          <p:cNvPr id="13" name="Text 7"/>
          <p:cNvSpPr/>
          <p:nvPr>
            <p:custDataLst>
              <p:tags r:id="rId15"/>
            </p:custDataLst>
          </p:nvPr>
        </p:nvSpPr>
        <p:spPr>
          <a:xfrm>
            <a:off x="7941112" y="235041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Kannada (ಕನ್ನಡ)</a:t>
            </a:r>
            <a:endParaRPr lang="en-US" sz="1400" dirty="0"/>
          </a:p>
        </p:txBody>
      </p:sp>
      <p:sp>
        <p:nvSpPr>
          <p:cNvPr id="14" name="Text 8"/>
          <p:cNvSpPr/>
          <p:nvPr>
            <p:custDataLst>
              <p:tags r:id="rId16"/>
            </p:custDataLst>
          </p:nvPr>
        </p:nvSpPr>
        <p:spPr>
          <a:xfrm>
            <a:off x="7941112" y="2659737"/>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Complete Kannada language integration for Karnataka farmers, supporting local agricultural terminology and regional crop-specific guidance.</a:t>
            </a:r>
            <a:endParaRPr lang="en-US" sz="1100" dirty="0"/>
          </a:p>
        </p:txBody>
      </p:sp>
      <p:pic>
        <p:nvPicPr>
          <p:cNvPr id="15" name="Image 4" descr="preencoded.png"/>
          <p:cNvPicPr>
            <a:picLocks noChangeAspect="1"/>
          </p:cNvPicPr>
          <p:nvPr>
            <p:custDataLst>
              <p:tags r:id="rId17"/>
            </p:custDataLst>
          </p:nvPr>
        </p:nvPicPr>
        <p:blipFill>
          <a:blip r:embed="rId18"/>
          <a:stretch>
            <a:fillRect/>
          </a:stretch>
        </p:blipFill>
        <p:spPr>
          <a:xfrm>
            <a:off x="572214" y="3403759"/>
            <a:ext cx="357664" cy="357664"/>
          </a:xfrm>
          <a:prstGeom prst="rect">
            <a:avLst/>
          </a:prstGeom>
        </p:spPr>
      </p:pic>
      <p:sp>
        <p:nvSpPr>
          <p:cNvPr id="16" name="Text 9"/>
          <p:cNvSpPr/>
          <p:nvPr>
            <p:custDataLst>
              <p:tags r:id="rId19"/>
            </p:custDataLst>
          </p:nvPr>
        </p:nvSpPr>
        <p:spPr>
          <a:xfrm>
            <a:off x="1108710" y="3488650"/>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Telugu (తెలుగు)</a:t>
            </a:r>
            <a:endParaRPr lang="en-US" sz="1400" dirty="0"/>
          </a:p>
        </p:txBody>
      </p:sp>
      <p:sp>
        <p:nvSpPr>
          <p:cNvPr id="17" name="Text 10"/>
          <p:cNvSpPr/>
          <p:nvPr>
            <p:custDataLst>
              <p:tags r:id="rId20"/>
            </p:custDataLst>
          </p:nvPr>
        </p:nvSpPr>
        <p:spPr>
          <a:xfrm>
            <a:off x="1108710" y="3797975"/>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Full Telugu language support for Andhra Pradesh and Telangana farmers, with specialized vocabulary for regional farming practices.</a:t>
            </a:r>
            <a:endParaRPr lang="en-US" sz="1100" dirty="0"/>
          </a:p>
        </p:txBody>
      </p:sp>
      <p:pic>
        <p:nvPicPr>
          <p:cNvPr id="18" name="Image 5" descr="preencoded.png"/>
          <p:cNvPicPr>
            <a:picLocks noChangeAspect="1"/>
          </p:cNvPicPr>
          <p:nvPr>
            <p:custDataLst>
              <p:tags r:id="rId21"/>
            </p:custDataLst>
          </p:nvPr>
        </p:nvPicPr>
        <p:blipFill>
          <a:blip r:embed="rId18"/>
          <a:stretch>
            <a:fillRect/>
          </a:stretch>
        </p:blipFill>
        <p:spPr>
          <a:xfrm>
            <a:off x="7404616" y="3403759"/>
            <a:ext cx="357664" cy="357664"/>
          </a:xfrm>
          <a:prstGeom prst="rect">
            <a:avLst/>
          </a:prstGeom>
        </p:spPr>
      </p:pic>
      <p:sp>
        <p:nvSpPr>
          <p:cNvPr id="19" name="Text 11"/>
          <p:cNvSpPr/>
          <p:nvPr>
            <p:custDataLst>
              <p:tags r:id="rId22"/>
            </p:custDataLst>
          </p:nvPr>
        </p:nvSpPr>
        <p:spPr>
          <a:xfrm>
            <a:off x="7941112" y="3488650"/>
            <a:ext cx="1878806"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Malayalam (മലയാളം)</a:t>
            </a:r>
            <a:endParaRPr lang="en-US" sz="1400" dirty="0"/>
          </a:p>
        </p:txBody>
      </p:sp>
      <p:sp>
        <p:nvSpPr>
          <p:cNvPr id="20" name="Text 12"/>
          <p:cNvSpPr/>
          <p:nvPr>
            <p:custDataLst>
              <p:tags r:id="rId23"/>
            </p:custDataLst>
          </p:nvPr>
        </p:nvSpPr>
        <p:spPr>
          <a:xfrm>
            <a:off x="7941112" y="3797975"/>
            <a:ext cx="6117074" cy="457914"/>
          </a:xfrm>
          <a:prstGeom prst="rect">
            <a:avLst/>
          </a:prstGeom>
          <a:noFill/>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Comprehensive Malayalam support for Kerala farmers, including terminology for tropical agriculture and spice cultivation.</a:t>
            </a:r>
            <a:endParaRPr lang="en-US" sz="1100" dirty="0"/>
          </a:p>
        </p:txBody>
      </p:sp>
      <p:sp>
        <p:nvSpPr>
          <p:cNvPr id="21" name="Text 13"/>
          <p:cNvSpPr/>
          <p:nvPr/>
        </p:nvSpPr>
        <p:spPr>
          <a:xfrm>
            <a:off x="572214" y="4470440"/>
            <a:ext cx="4211241" cy="357545"/>
          </a:xfrm>
          <a:prstGeom prst="rect">
            <a:avLst/>
          </a:prstGeom>
          <a:noFill/>
        </p:spPr>
        <p:txBody>
          <a:bodyPr wrap="none" lIns="0" tIns="0" rIns="0" bIns="0" rtlCol="0" anchor="t"/>
          <a:lstStyle/>
          <a:p>
            <a:pPr marL="0" indent="0" algn="l">
              <a:lnSpc>
                <a:spcPts val="2800"/>
              </a:lnSpc>
              <a:buNone/>
            </a:pPr>
            <a:r>
              <a:rPr lang="en-US" sz="2250" dirty="0">
                <a:solidFill>
                  <a:srgbClr val="F2E782"/>
                </a:solidFill>
                <a:latin typeface="Prata" panose="00000500000000000000" pitchFamily="34" charset="0"/>
                <a:ea typeface="Prata" panose="00000500000000000000" pitchFamily="34" charset="-122"/>
                <a:cs typeface="Prata" panose="00000500000000000000" pitchFamily="34" charset="-120"/>
              </a:rPr>
              <a:t>Intelligent Translation Pipeline</a:t>
            </a:r>
            <a:endParaRPr lang="en-US" sz="2250" dirty="0"/>
          </a:p>
        </p:txBody>
      </p:sp>
      <p:pic>
        <p:nvPicPr>
          <p:cNvPr id="22" name="Image 6" descr="preencoded.png"/>
          <p:cNvPicPr>
            <a:picLocks noChangeAspect="1"/>
          </p:cNvPicPr>
          <p:nvPr/>
        </p:nvPicPr>
        <p:blipFill>
          <a:blip r:embed="rId24"/>
          <a:stretch>
            <a:fillRect/>
          </a:stretch>
        </p:blipFill>
        <p:spPr>
          <a:xfrm>
            <a:off x="572214" y="5042535"/>
            <a:ext cx="6742986" cy="572214"/>
          </a:xfrm>
          <a:prstGeom prst="rect">
            <a:avLst/>
          </a:prstGeom>
        </p:spPr>
      </p:pic>
      <p:sp>
        <p:nvSpPr>
          <p:cNvPr id="23" name="Text 14"/>
          <p:cNvSpPr/>
          <p:nvPr/>
        </p:nvSpPr>
        <p:spPr>
          <a:xfrm>
            <a:off x="715208" y="575774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Language Detection</a:t>
            </a:r>
            <a:endParaRPr lang="en-US" sz="1400" dirty="0"/>
          </a:p>
        </p:txBody>
      </p:sp>
      <p:sp>
        <p:nvSpPr>
          <p:cNvPr id="24" name="Text 15"/>
          <p:cNvSpPr/>
          <p:nvPr/>
        </p:nvSpPr>
        <p:spPr>
          <a:xfrm>
            <a:off x="715208" y="6067068"/>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Automatically identify input language with 99% accuracy</a:t>
            </a:r>
            <a:endParaRPr lang="en-US" sz="1100" dirty="0"/>
          </a:p>
        </p:txBody>
      </p:sp>
      <p:pic>
        <p:nvPicPr>
          <p:cNvPr id="25" name="Image 7" descr="preencoded.png"/>
          <p:cNvPicPr>
            <a:picLocks noChangeAspect="1"/>
          </p:cNvPicPr>
          <p:nvPr/>
        </p:nvPicPr>
        <p:blipFill>
          <a:blip r:embed="rId25"/>
          <a:stretch>
            <a:fillRect/>
          </a:stretch>
        </p:blipFill>
        <p:spPr>
          <a:xfrm>
            <a:off x="7315200" y="5042535"/>
            <a:ext cx="6742986" cy="572214"/>
          </a:xfrm>
          <a:prstGeom prst="rect">
            <a:avLst/>
          </a:prstGeom>
        </p:spPr>
      </p:pic>
      <p:sp>
        <p:nvSpPr>
          <p:cNvPr id="26" name="Text 16"/>
          <p:cNvSpPr/>
          <p:nvPr/>
        </p:nvSpPr>
        <p:spPr>
          <a:xfrm>
            <a:off x="7458194" y="5757743"/>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English Processing</a:t>
            </a:r>
            <a:endParaRPr lang="en-US" sz="1400" dirty="0"/>
          </a:p>
        </p:txBody>
      </p:sp>
      <p:sp>
        <p:nvSpPr>
          <p:cNvPr id="27" name="Text 17"/>
          <p:cNvSpPr/>
          <p:nvPr/>
        </p:nvSpPr>
        <p:spPr>
          <a:xfrm>
            <a:off x="7458194" y="6067068"/>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Convert to English for AI model analysis and database queries</a:t>
            </a:r>
            <a:endParaRPr lang="en-US" sz="1100" dirty="0"/>
          </a:p>
        </p:txBody>
      </p:sp>
      <p:pic>
        <p:nvPicPr>
          <p:cNvPr id="28" name="Image 8" descr="preencoded.png"/>
          <p:cNvPicPr>
            <a:picLocks noChangeAspect="1"/>
          </p:cNvPicPr>
          <p:nvPr/>
        </p:nvPicPr>
        <p:blipFill>
          <a:blip r:embed="rId26"/>
          <a:stretch>
            <a:fillRect/>
          </a:stretch>
        </p:blipFill>
        <p:spPr>
          <a:xfrm>
            <a:off x="572214" y="6439019"/>
            <a:ext cx="6742986" cy="572214"/>
          </a:xfrm>
          <a:prstGeom prst="rect">
            <a:avLst/>
          </a:prstGeom>
        </p:spPr>
      </p:pic>
      <p:sp>
        <p:nvSpPr>
          <p:cNvPr id="29" name="Text 18"/>
          <p:cNvSpPr/>
          <p:nvPr/>
        </p:nvSpPr>
        <p:spPr>
          <a:xfrm>
            <a:off x="715208" y="7154227"/>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AI Analysis</a:t>
            </a:r>
            <a:endParaRPr lang="en-US" sz="1400" dirty="0"/>
          </a:p>
        </p:txBody>
      </p:sp>
      <p:sp>
        <p:nvSpPr>
          <p:cNvPr id="30" name="Text 19"/>
          <p:cNvSpPr/>
          <p:nvPr/>
        </p:nvSpPr>
        <p:spPr>
          <a:xfrm>
            <a:off x="715208" y="7463552"/>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Process through machine learning models for accurate diagnosis</a:t>
            </a:r>
            <a:endParaRPr lang="en-US" sz="1100" dirty="0"/>
          </a:p>
        </p:txBody>
      </p:sp>
      <p:pic>
        <p:nvPicPr>
          <p:cNvPr id="31" name="Image 9" descr="preencoded.png"/>
          <p:cNvPicPr>
            <a:picLocks noChangeAspect="1"/>
          </p:cNvPicPr>
          <p:nvPr/>
        </p:nvPicPr>
        <p:blipFill>
          <a:blip r:embed="rId27"/>
          <a:stretch>
            <a:fillRect/>
          </a:stretch>
        </p:blipFill>
        <p:spPr>
          <a:xfrm>
            <a:off x="7315200" y="6439019"/>
            <a:ext cx="6742986" cy="572214"/>
          </a:xfrm>
          <a:prstGeom prst="rect">
            <a:avLst/>
          </a:prstGeom>
        </p:spPr>
      </p:pic>
      <p:sp>
        <p:nvSpPr>
          <p:cNvPr id="32" name="Text 20"/>
          <p:cNvSpPr/>
          <p:nvPr/>
        </p:nvSpPr>
        <p:spPr>
          <a:xfrm>
            <a:off x="7458194" y="7154227"/>
            <a:ext cx="1788438" cy="223480"/>
          </a:xfrm>
          <a:prstGeom prst="rect">
            <a:avLst/>
          </a:prstGeom>
          <a:noFill/>
        </p:spPr>
        <p:txBody>
          <a:bodyPr wrap="none" lIns="0" tIns="0" rIns="0" bIns="0" rtlCol="0" anchor="t"/>
          <a:lstStyle/>
          <a:p>
            <a:pPr marL="0" indent="0" algn="l">
              <a:lnSpc>
                <a:spcPts val="1750"/>
              </a:lnSpc>
              <a:buNone/>
            </a:pPr>
            <a:r>
              <a:rPr lang="en-US" sz="1400" dirty="0">
                <a:solidFill>
                  <a:srgbClr val="CFCBBF"/>
                </a:solidFill>
                <a:latin typeface="Prata" panose="00000500000000000000" pitchFamily="34" charset="0"/>
                <a:ea typeface="Prata" panose="00000500000000000000" pitchFamily="34" charset="-122"/>
                <a:cs typeface="Prata" panose="00000500000000000000" pitchFamily="34" charset="-120"/>
              </a:rPr>
              <a:t>Native Response</a:t>
            </a:r>
            <a:endParaRPr lang="en-US" sz="1400" dirty="0"/>
          </a:p>
        </p:txBody>
      </p:sp>
      <p:sp>
        <p:nvSpPr>
          <p:cNvPr id="33" name="Text 21"/>
          <p:cNvSpPr/>
          <p:nvPr/>
        </p:nvSpPr>
        <p:spPr>
          <a:xfrm>
            <a:off x="7458194" y="7463552"/>
            <a:ext cx="6456998" cy="228957"/>
          </a:xfrm>
          <a:prstGeom prst="rect">
            <a:avLst/>
          </a:prstGeom>
          <a:noFill/>
        </p:spPr>
        <p:txBody>
          <a:bodyPr wrap="non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Translate results back while maintaining context and accuracy</a:t>
            </a:r>
            <a:endParaRPr lang="en-US" sz="1100" dirty="0"/>
          </a:p>
        </p:txBody>
      </p:sp>
      <p:sp>
        <p:nvSpPr>
          <p:cNvPr id="35" name="Text Box 34"/>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36" name="Chevron 35"/>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Chevron 36"/>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4601" y="422553"/>
            <a:ext cx="5850969" cy="480179"/>
          </a:xfrm>
          <a:prstGeom prst="rect">
            <a:avLst/>
          </a:prstGeom>
          <a:noFill/>
        </p:spPr>
        <p:txBody>
          <a:bodyPr wrap="none" lIns="0" tIns="0" rIns="0" bIns="0" rtlCol="0" anchor="t"/>
          <a:lstStyle/>
          <a:p>
            <a:pPr marL="0" indent="0" algn="l">
              <a:lnSpc>
                <a:spcPts val="3750"/>
              </a:lnSpc>
              <a:buNone/>
            </a:pPr>
            <a:r>
              <a:rPr lang="en-US" sz="3000" dirty="0">
                <a:solidFill>
                  <a:srgbClr val="F2E782"/>
                </a:solidFill>
                <a:latin typeface="Prata" panose="00000500000000000000" pitchFamily="34" charset="0"/>
                <a:ea typeface="Prata" panose="00000500000000000000" pitchFamily="34" charset="-122"/>
                <a:cs typeface="Prata" panose="00000500000000000000" pitchFamily="34" charset="-120"/>
              </a:rPr>
              <a:t>User-Centered Interface Design</a:t>
            </a:r>
            <a:endParaRPr lang="en-US" sz="3000" dirty="0"/>
          </a:p>
        </p:txBody>
      </p:sp>
      <p:sp>
        <p:nvSpPr>
          <p:cNvPr id="3" name="Text 1"/>
          <p:cNvSpPr/>
          <p:nvPr/>
        </p:nvSpPr>
        <p:spPr>
          <a:xfrm>
            <a:off x="614601" y="1286828"/>
            <a:ext cx="2794516" cy="288131"/>
          </a:xfrm>
          <a:prstGeom prst="rect">
            <a:avLst/>
          </a:prstGeom>
          <a:noFill/>
        </p:spPr>
        <p:txBody>
          <a:bodyPr wrap="none" lIns="0" tIns="0" rIns="0" bIns="0" rtlCol="0" anchor="t"/>
          <a:lstStyle/>
          <a:p>
            <a:pPr marL="0" indent="0" algn="l">
              <a:lnSpc>
                <a:spcPts val="2250"/>
              </a:lnSpc>
              <a:buNone/>
            </a:pPr>
            <a:r>
              <a:rPr lang="en-US" sz="1800" dirty="0">
                <a:solidFill>
                  <a:srgbClr val="F2E782"/>
                </a:solidFill>
                <a:latin typeface="Prata" panose="00000500000000000000" pitchFamily="34" charset="0"/>
                <a:ea typeface="Prata" panose="00000500000000000000" pitchFamily="34" charset="-122"/>
                <a:cs typeface="Prata" panose="00000500000000000000" pitchFamily="34" charset="-120"/>
              </a:rPr>
              <a:t>Modern Web Experience</a:t>
            </a:r>
            <a:endParaRPr lang="en-US" sz="1800" dirty="0"/>
          </a:p>
        </p:txBody>
      </p:sp>
      <p:sp>
        <p:nvSpPr>
          <p:cNvPr id="4" name="Text 2"/>
          <p:cNvSpPr/>
          <p:nvPr/>
        </p:nvSpPr>
        <p:spPr>
          <a:xfrm>
            <a:off x="614601" y="1728549"/>
            <a:ext cx="6513195"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Agrobot's interface prioritizes simplicity and accessibility, understanding that farmers need quick, intuitive access to information without technical barriers. The responsive Bootstrap design ensures consistent functionality across smartphones, tablets, and desktop computers.</a:t>
            </a:r>
            <a:endParaRPr lang="en-US" sz="1200" dirty="0"/>
          </a:p>
        </p:txBody>
      </p:sp>
      <p:sp>
        <p:nvSpPr>
          <p:cNvPr id="5" name="Text 3"/>
          <p:cNvSpPr/>
          <p:nvPr/>
        </p:nvSpPr>
        <p:spPr>
          <a:xfrm>
            <a:off x="614601" y="2850237"/>
            <a:ext cx="6513195" cy="737592"/>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The chat-like interface creates a familiar, conversational experience that reduces intimidation and encourages farmers to ask detailed questions about their agricultural challenges.</a:t>
            </a:r>
            <a:endParaRPr lang="en-US" sz="1200" dirty="0"/>
          </a:p>
        </p:txBody>
      </p:sp>
      <p:sp>
        <p:nvSpPr>
          <p:cNvPr id="6" name="Text 4"/>
          <p:cNvSpPr/>
          <p:nvPr/>
        </p:nvSpPr>
        <p:spPr>
          <a:xfrm>
            <a:off x="7510224" y="1286828"/>
            <a:ext cx="3047167" cy="288131"/>
          </a:xfrm>
          <a:prstGeom prst="rect">
            <a:avLst/>
          </a:prstGeom>
          <a:noFill/>
        </p:spPr>
        <p:txBody>
          <a:bodyPr wrap="none" lIns="0" tIns="0" rIns="0" bIns="0" rtlCol="0" anchor="t"/>
          <a:lstStyle/>
          <a:p>
            <a:pPr marL="0" indent="0" algn="l">
              <a:lnSpc>
                <a:spcPts val="2250"/>
              </a:lnSpc>
              <a:buNone/>
            </a:pPr>
            <a:r>
              <a:rPr lang="en-US" sz="1800" dirty="0">
                <a:solidFill>
                  <a:srgbClr val="F2E782"/>
                </a:solidFill>
                <a:latin typeface="Prata" panose="00000500000000000000" pitchFamily="34" charset="0"/>
                <a:ea typeface="Prata" panose="00000500000000000000" pitchFamily="34" charset="-122"/>
                <a:cs typeface="Prata" panose="00000500000000000000" pitchFamily="34" charset="-120"/>
              </a:rPr>
              <a:t>Enhanced User Experience</a:t>
            </a:r>
            <a:endParaRPr lang="en-US" sz="1800" dirty="0"/>
          </a:p>
        </p:txBody>
      </p:sp>
      <p:sp>
        <p:nvSpPr>
          <p:cNvPr id="7" name="Shape 5"/>
          <p:cNvSpPr/>
          <p:nvPr/>
        </p:nvSpPr>
        <p:spPr>
          <a:xfrm>
            <a:off x="7510224" y="1747838"/>
            <a:ext cx="345758" cy="345758"/>
          </a:xfrm>
          <a:prstGeom prst="roundRect">
            <a:avLst>
              <a:gd name="adj" fmla="val 6667"/>
            </a:avLst>
          </a:prstGeom>
          <a:solidFill>
            <a:srgbClr val="3A3B3C"/>
          </a:solidFill>
        </p:spPr>
      </p:sp>
      <p:sp>
        <p:nvSpPr>
          <p:cNvPr id="8" name="Text 6"/>
          <p:cNvSpPr/>
          <p:nvPr/>
        </p:nvSpPr>
        <p:spPr>
          <a:xfrm>
            <a:off x="8009573" y="1800582"/>
            <a:ext cx="2620804"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Intuitive Language Selection</a:t>
            </a:r>
            <a:endParaRPr lang="en-US" sz="1500" dirty="0"/>
          </a:p>
        </p:txBody>
      </p:sp>
      <p:sp>
        <p:nvSpPr>
          <p:cNvPr id="9" name="Text 7"/>
          <p:cNvSpPr/>
          <p:nvPr/>
        </p:nvSpPr>
        <p:spPr>
          <a:xfrm>
            <a:off x="8009573" y="2194203"/>
            <a:ext cx="6013847"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Easy-to-use dropdown selector allows farmers to switch between languages instantly</a:t>
            </a:r>
            <a:endParaRPr lang="en-US" sz="1200" dirty="0"/>
          </a:p>
        </p:txBody>
      </p:sp>
      <p:sp>
        <p:nvSpPr>
          <p:cNvPr id="10" name="Shape 8"/>
          <p:cNvSpPr/>
          <p:nvPr/>
        </p:nvSpPr>
        <p:spPr>
          <a:xfrm>
            <a:off x="7510224" y="2993231"/>
            <a:ext cx="345758" cy="345758"/>
          </a:xfrm>
          <a:prstGeom prst="roundRect">
            <a:avLst>
              <a:gd name="adj" fmla="val 6667"/>
            </a:avLst>
          </a:prstGeom>
          <a:solidFill>
            <a:srgbClr val="3A3B3C"/>
          </a:solidFill>
        </p:spPr>
      </p:sp>
      <p:sp>
        <p:nvSpPr>
          <p:cNvPr id="11" name="Text 9"/>
          <p:cNvSpPr/>
          <p:nvPr/>
        </p:nvSpPr>
        <p:spPr>
          <a:xfrm>
            <a:off x="8009573" y="3045976"/>
            <a:ext cx="2068473"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Visual Voice Feedback</a:t>
            </a:r>
            <a:endParaRPr lang="en-US" sz="1500" dirty="0"/>
          </a:p>
        </p:txBody>
      </p:sp>
      <p:sp>
        <p:nvSpPr>
          <p:cNvPr id="12" name="Text 10"/>
          <p:cNvSpPr/>
          <p:nvPr/>
        </p:nvSpPr>
        <p:spPr>
          <a:xfrm>
            <a:off x="8009573" y="3439597"/>
            <a:ext cx="6013847"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Voice input button provides clear visual indicators when listening and processing speech</a:t>
            </a:r>
            <a:endParaRPr lang="en-US" sz="1200" dirty="0"/>
          </a:p>
        </p:txBody>
      </p:sp>
      <p:sp>
        <p:nvSpPr>
          <p:cNvPr id="13" name="Shape 11"/>
          <p:cNvSpPr/>
          <p:nvPr/>
        </p:nvSpPr>
        <p:spPr>
          <a:xfrm>
            <a:off x="7510224" y="4238625"/>
            <a:ext cx="345758" cy="345758"/>
          </a:xfrm>
          <a:prstGeom prst="roundRect">
            <a:avLst>
              <a:gd name="adj" fmla="val 6667"/>
            </a:avLst>
          </a:prstGeom>
          <a:solidFill>
            <a:srgbClr val="3A3B3C"/>
          </a:solidFill>
        </p:spPr>
      </p:sp>
      <p:sp>
        <p:nvSpPr>
          <p:cNvPr id="14" name="Text 12"/>
          <p:cNvSpPr/>
          <p:nvPr/>
        </p:nvSpPr>
        <p:spPr>
          <a:xfrm>
            <a:off x="8009573" y="4291370"/>
            <a:ext cx="2086928"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Smart Image Handling</a:t>
            </a:r>
            <a:endParaRPr lang="en-US" sz="1500" dirty="0"/>
          </a:p>
        </p:txBody>
      </p:sp>
      <p:sp>
        <p:nvSpPr>
          <p:cNvPr id="15" name="Text 13"/>
          <p:cNvSpPr/>
          <p:nvPr/>
        </p:nvSpPr>
        <p:spPr>
          <a:xfrm>
            <a:off x="8009573" y="4684990"/>
            <a:ext cx="6013847"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Image upload with instant preview helps farmers confirm they've captured the right plant parts</a:t>
            </a:r>
            <a:endParaRPr lang="en-US" sz="1200" dirty="0"/>
          </a:p>
        </p:txBody>
      </p:sp>
      <p:sp>
        <p:nvSpPr>
          <p:cNvPr id="16" name="Shape 14"/>
          <p:cNvSpPr/>
          <p:nvPr/>
        </p:nvSpPr>
        <p:spPr>
          <a:xfrm>
            <a:off x="614601" y="5522476"/>
            <a:ext cx="4364593" cy="1622822"/>
          </a:xfrm>
          <a:prstGeom prst="roundRect">
            <a:avLst>
              <a:gd name="adj" fmla="val 1420"/>
            </a:avLst>
          </a:prstGeom>
          <a:solidFill>
            <a:srgbClr val="3A3B3C"/>
          </a:solidFill>
        </p:spPr>
      </p:sp>
      <p:sp>
        <p:nvSpPr>
          <p:cNvPr id="17" name="Text 15"/>
          <p:cNvSpPr/>
          <p:nvPr/>
        </p:nvSpPr>
        <p:spPr>
          <a:xfrm>
            <a:off x="768191" y="5676067"/>
            <a:ext cx="1920835"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Mobile-First Design</a:t>
            </a:r>
            <a:endParaRPr lang="en-US" sz="1500" dirty="0"/>
          </a:p>
        </p:txBody>
      </p:sp>
      <p:sp>
        <p:nvSpPr>
          <p:cNvPr id="18" name="Text 16"/>
          <p:cNvSpPr/>
          <p:nvPr/>
        </p:nvSpPr>
        <p:spPr>
          <a:xfrm>
            <a:off x="768191" y="6008251"/>
            <a:ext cx="4057412"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Recognizing that most farmers access technology through smartphones, every interface element is optimized for touch interaction and small screens while maintaining full functionality on larger devices.</a:t>
            </a:r>
            <a:endParaRPr lang="en-US" sz="1200" dirty="0"/>
          </a:p>
        </p:txBody>
      </p:sp>
      <p:sp>
        <p:nvSpPr>
          <p:cNvPr id="19" name="Shape 17"/>
          <p:cNvSpPr/>
          <p:nvPr/>
        </p:nvSpPr>
        <p:spPr>
          <a:xfrm>
            <a:off x="5132784" y="5522476"/>
            <a:ext cx="4364712" cy="1622822"/>
          </a:xfrm>
          <a:prstGeom prst="roundRect">
            <a:avLst>
              <a:gd name="adj" fmla="val 1420"/>
            </a:avLst>
          </a:prstGeom>
          <a:solidFill>
            <a:srgbClr val="3A3B3C"/>
          </a:solidFill>
        </p:spPr>
      </p:sp>
      <p:sp>
        <p:nvSpPr>
          <p:cNvPr id="20" name="Text 18"/>
          <p:cNvSpPr/>
          <p:nvPr/>
        </p:nvSpPr>
        <p:spPr>
          <a:xfrm>
            <a:off x="5286375" y="5676067"/>
            <a:ext cx="1957388"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Engaging Animations</a:t>
            </a:r>
            <a:endParaRPr lang="en-US" sz="1500" dirty="0"/>
          </a:p>
        </p:txBody>
      </p:sp>
      <p:sp>
        <p:nvSpPr>
          <p:cNvPr id="21" name="Text 19"/>
          <p:cNvSpPr/>
          <p:nvPr/>
        </p:nvSpPr>
        <p:spPr>
          <a:xfrm>
            <a:off x="5286375" y="6008251"/>
            <a:ext cx="4057531"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Subtle animations and transitions provide feedback during processing, keeping users engaged while AI models analyze their input and generate comprehensive responses.</a:t>
            </a:r>
            <a:endParaRPr lang="en-US" sz="1200" dirty="0"/>
          </a:p>
        </p:txBody>
      </p:sp>
      <p:sp>
        <p:nvSpPr>
          <p:cNvPr id="22" name="Shape 20"/>
          <p:cNvSpPr/>
          <p:nvPr/>
        </p:nvSpPr>
        <p:spPr>
          <a:xfrm>
            <a:off x="9651087" y="5522476"/>
            <a:ext cx="4364712" cy="1622822"/>
          </a:xfrm>
          <a:prstGeom prst="roundRect">
            <a:avLst>
              <a:gd name="adj" fmla="val 1420"/>
            </a:avLst>
          </a:prstGeom>
          <a:solidFill>
            <a:srgbClr val="3A3B3C"/>
          </a:solidFill>
        </p:spPr>
      </p:sp>
      <p:sp>
        <p:nvSpPr>
          <p:cNvPr id="23" name="Text 21"/>
          <p:cNvSpPr/>
          <p:nvPr/>
        </p:nvSpPr>
        <p:spPr>
          <a:xfrm>
            <a:off x="9804678" y="5676067"/>
            <a:ext cx="1920835" cy="240030"/>
          </a:xfrm>
          <a:prstGeom prst="rect">
            <a:avLst/>
          </a:prstGeom>
          <a:noFill/>
        </p:spPr>
        <p:txBody>
          <a:bodyPr wrap="none" lIns="0" tIns="0" rIns="0" bIns="0" rtlCol="0" anchor="t"/>
          <a:lstStyle/>
          <a:p>
            <a:pPr marL="0" indent="0" algn="l">
              <a:lnSpc>
                <a:spcPts val="1850"/>
              </a:lnSpc>
              <a:buNone/>
            </a:pPr>
            <a:r>
              <a:rPr lang="en-US" sz="1500" dirty="0">
                <a:solidFill>
                  <a:srgbClr val="CFCBBF"/>
                </a:solidFill>
                <a:latin typeface="Prata" panose="00000500000000000000" pitchFamily="34" charset="0"/>
                <a:ea typeface="Prata" panose="00000500000000000000" pitchFamily="34" charset="-122"/>
                <a:cs typeface="Prata" panose="00000500000000000000" pitchFamily="34" charset="-120"/>
              </a:rPr>
              <a:t>Accessibility Focus</a:t>
            </a:r>
            <a:endParaRPr lang="en-US" sz="1500" dirty="0"/>
          </a:p>
        </p:txBody>
      </p:sp>
      <p:sp>
        <p:nvSpPr>
          <p:cNvPr id="24" name="Text 22"/>
          <p:cNvSpPr/>
          <p:nvPr/>
        </p:nvSpPr>
        <p:spPr>
          <a:xfrm>
            <a:off x="9804678" y="6008251"/>
            <a:ext cx="4057531" cy="983456"/>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High contrast colors, readable fonts, and voice capabilities ensure that farmers with varying levels of digital literacy and physical abilities can successfully use the platform.</a:t>
            </a:r>
            <a:endParaRPr lang="en-US" sz="1200" dirty="0"/>
          </a:p>
        </p:txBody>
      </p:sp>
      <p:sp>
        <p:nvSpPr>
          <p:cNvPr id="25" name="Text 23"/>
          <p:cNvSpPr/>
          <p:nvPr/>
        </p:nvSpPr>
        <p:spPr>
          <a:xfrm>
            <a:off x="614601" y="7318177"/>
            <a:ext cx="13401199" cy="491728"/>
          </a:xfrm>
          <a:prstGeom prst="rect">
            <a:avLst/>
          </a:prstGeom>
          <a:noFill/>
        </p:spPr>
        <p:txBody>
          <a:bodyPr wrap="square" lIns="0" tIns="0" rIns="0" bIns="0" rtlCol="0" anchor="t"/>
          <a:lstStyle/>
          <a:p>
            <a:pPr marL="0" indent="0" algn="l">
              <a:lnSpc>
                <a:spcPts val="1900"/>
              </a:lnSpc>
              <a:buNone/>
            </a:pPr>
            <a:r>
              <a:rPr lang="en-US" sz="1200" dirty="0">
                <a:solidFill>
                  <a:srgbClr val="CFCBBF"/>
                </a:solidFill>
                <a:latin typeface="Raleway" pitchFamily="34" charset="0"/>
                <a:ea typeface="Raleway" pitchFamily="34" charset="-122"/>
                <a:cs typeface="Raleway" pitchFamily="34" charset="-120"/>
              </a:rPr>
              <a:t>Through this comprehensive design approach, Agrobot transforms complex agricultural science into an accessible, trustworthy resource that empowers farmers to make informed decisions and protect their livelihoods.</a:t>
            </a:r>
            <a:endParaRPr lang="en-US" sz="1200" dirty="0"/>
          </a:p>
        </p:txBody>
      </p:sp>
      <p:sp>
        <p:nvSpPr>
          <p:cNvPr id="27" name="Text Box 26"/>
          <p:cNvSpPr txBox="1"/>
          <p:nvPr/>
        </p:nvSpPr>
        <p:spPr>
          <a:xfrm>
            <a:off x="12748895" y="7703820"/>
            <a:ext cx="1881505" cy="525780"/>
          </a:xfrm>
          <a:prstGeom prst="rect">
            <a:avLst/>
          </a:prstGeom>
          <a:solidFill>
            <a:schemeClr val="tx1">
              <a:lumMod val="85000"/>
              <a:lumOff val="15000"/>
            </a:schemeClr>
          </a:solidFill>
        </p:spPr>
        <p:txBody>
          <a:bodyPr wrap="square" rtlCol="0">
            <a:noAutofit/>
          </a:bodyPr>
          <a:p>
            <a:endParaRPr lang="en-US"/>
          </a:p>
        </p:txBody>
      </p:sp>
      <p:sp>
        <p:nvSpPr>
          <p:cNvPr id="28" name="Chevron 27"/>
          <p:cNvSpPr/>
          <p:nvPr/>
        </p:nvSpPr>
        <p:spPr>
          <a:xfrm>
            <a:off x="1287208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Chevron 28"/>
          <p:cNvSpPr/>
          <p:nvPr/>
        </p:nvSpPr>
        <p:spPr>
          <a:xfrm>
            <a:off x="13702665" y="7703820"/>
            <a:ext cx="703580" cy="525780"/>
          </a:xfrm>
          <a:prstGeom prst="chevr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0.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1.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2.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3.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4.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5.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6.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7.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18.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2.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3.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4.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5.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6.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7.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8.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ags/tag9.xml><?xml version="1.0" encoding="utf-8"?>
<p:tagLst xmlns:p="http://schemas.openxmlformats.org/presentationml/2006/main">
  <p:tag name="KSO_WM_DIAGRAM_VIRTUALLY_FRAME" val="{&quot;height&quot;:246.34685039370078,&quot;left&quot;:45.05622047244095,&quot;top&quot;:88.76251968503936,&quot;width&quot;:1061.88755905511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18687</Words>
  <Application>WPS Presentation</Application>
  <PresentationFormat>On-screen Show (16:9)</PresentationFormat>
  <Paragraphs>468</Paragraphs>
  <Slides>17</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vt:i4>
      </vt:variant>
    </vt:vector>
  </HeadingPairs>
  <TitlesOfParts>
    <vt:vector size="35" baseType="lpstr">
      <vt:lpstr>Arial</vt:lpstr>
      <vt:lpstr>SimSun</vt:lpstr>
      <vt:lpstr>Wingdings</vt:lpstr>
      <vt:lpstr>Prata</vt:lpstr>
      <vt:lpstr>Prata</vt:lpstr>
      <vt:lpstr>Prata</vt:lpstr>
      <vt:lpstr>Raleway</vt:lpstr>
      <vt:lpstr>Raleway</vt:lpstr>
      <vt:lpstr>Raleway</vt:lpstr>
      <vt:lpstr>Prata Light</vt:lpstr>
      <vt:lpstr>Segoe Print</vt:lpstr>
      <vt:lpstr>Prata Light</vt:lpstr>
      <vt:lpstr>Prata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Nemeshvar Edu</cp:lastModifiedBy>
  <cp:revision>9</cp:revision>
  <dcterms:created xsi:type="dcterms:W3CDTF">2025-10-02T18:29:00Z</dcterms:created>
  <dcterms:modified xsi:type="dcterms:W3CDTF">2025-10-02T20:06:22Z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A48F0CBC08AB4023B49E62537B699D02_13</vt:lpwstr>
  </property>
  <property fmtid="{D5CDD505-2E9C-101B-9397-08002B2CF9AE}" pid="3" name="KSOProductBuildVer">
    <vt:lpwstr>1033-12.2.0.22549</vt:lpwstr>
  </property>
</Properties>
</file>